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9" r:id="rId7"/>
    <p:sldId id="260" r:id="rId8"/>
    <p:sldId id="285" r:id="rId9"/>
    <p:sldId id="286" r:id="rId10"/>
    <p:sldId id="282" r:id="rId11"/>
    <p:sldId id="283" r:id="rId12"/>
    <p:sldId id="287" r:id="rId13"/>
    <p:sldId id="288" r:id="rId14"/>
    <p:sldId id="280" r:id="rId15"/>
    <p:sldId id="263" r:id="rId16"/>
    <p:sldId id="269" r:id="rId17"/>
    <p:sldId id="281" r:id="rId18"/>
    <p:sldId id="270" r:id="rId19"/>
    <p:sldId id="271" r:id="rId20"/>
    <p:sldId id="289" r:id="rId21"/>
    <p:sldId id="273" r:id="rId22"/>
    <p:sldId id="274" r:id="rId23"/>
    <p:sldId id="284" r:id="rId24"/>
    <p:sldId id="275" r:id="rId25"/>
    <p:sldId id="276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0" roundtripDataSignature="AMtx7mhp2vtQHIujVEBYCHwgEnSiLIMp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AACC6-A5A6-4383-AF1D-49215AB0B3A7}" v="491" dt="2023-11-11T04:01:36.406"/>
    <p1510:client id="{1F95A2DD-00B8-48D7-AC6D-95ED0BD1F9BA}" v="358" dt="2023-11-11T02:45:24.249"/>
    <p1510:client id="{615CA2F2-D4D9-4E31-A9EB-5D6BE3D5C2C8}" v="14" vWet="18" dt="2023-11-11T02:37:26.025"/>
    <p1510:client id="{B385A23D-1954-4532-9C8E-067B7E7283E8}" v="326" vWet="328" dt="2023-11-11T02:17:59.615"/>
  </p1510:revLst>
</p1510:revInfo>
</file>

<file path=ppt/tableStyles.xml><?xml version="1.0" encoding="utf-8"?>
<a:tblStyleLst xmlns:a="http://schemas.openxmlformats.org/drawingml/2006/main" def="{702C7D5B-2BFB-4FA0-B6EC-E0A63670A5B2}">
  <a:tblStyle styleId="{702C7D5B-2BFB-4FA0-B6EC-E0A63670A5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customschemas.google.com/relationships/presentationmetadata" Target="metadata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5cad55f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24c5cad55f2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24c5cad55f2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5cad55f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24c5cad55f2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24c5cad55f2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880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4c63c1dd1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4c63c1dd1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24c63c1dd1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aa1ff615e3910b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7aa1ff615e3910b5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7aa1ff615e3910b5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aa1ff615e3910b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7aa1ff615e3910b5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7aa1ff615e3910b5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770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c6c2629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4c6c2629c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24c6c2629c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c5cad55f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24c5cad55f2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24c5cad55f2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c5cad55f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24c5cad55f2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24c5cad55f2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78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c5cad55f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24c5cad55f2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24c5cad55f2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39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c6c2629cd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24c6c2629cd_3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24c6c2629cd_3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39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c6c2629cd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4c6c2629cd_3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4c6c2629cd_3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c63c1dd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4c63c1dd1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4c63c1dd1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/>
          <p:nvPr/>
        </p:nvSpPr>
        <p:spPr>
          <a:xfrm>
            <a:off x="1" y="0"/>
            <a:ext cx="462224" cy="68580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4"/>
          <p:cNvSpPr/>
          <p:nvPr/>
        </p:nvSpPr>
        <p:spPr>
          <a:xfrm>
            <a:off x="0" y="6390752"/>
            <a:ext cx="462224" cy="46724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/>
          <p:nvPr/>
        </p:nvSpPr>
        <p:spPr>
          <a:xfrm>
            <a:off x="1" y="0"/>
            <a:ext cx="462224" cy="68580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5"/>
          <p:cNvSpPr/>
          <p:nvPr/>
        </p:nvSpPr>
        <p:spPr>
          <a:xfrm>
            <a:off x="0" y="6390752"/>
            <a:ext cx="462224" cy="46724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754365" y="699691"/>
            <a:ext cx="10443588" cy="98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6200"/>
              <a:buFont typeface="Arial"/>
              <a:buNone/>
            </a:pPr>
            <a:r>
              <a:rPr lang="en-US" sz="6200"/>
              <a:t>Heat Exchanger</a:t>
            </a:r>
            <a:endParaRPr sz="6200"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754375" y="1682350"/>
            <a:ext cx="5546400" cy="4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2800"/>
              <a:t>Demonstrator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ME</a:t>
            </a:r>
            <a:r>
              <a:rPr lang="en-US" sz="2000"/>
              <a:t>476C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</a:pPr>
            <a:r>
              <a:rPr lang="en-US" sz="2000"/>
              <a:t>11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-6-23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</a:pPr>
            <a:r>
              <a:rPr lang="en-US" sz="1900"/>
              <a:t>Uriah Whitaker: Team Lead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Dennis Decker: Manufacturing Engineer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</a:pPr>
            <a:r>
              <a:rPr lang="en-US" sz="1900"/>
              <a:t>Christopher Mason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: Test En</a:t>
            </a:r>
            <a:r>
              <a:rPr lang="en-US" sz="1900"/>
              <a:t>gineer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</a:pPr>
            <a:r>
              <a:rPr lang="en-US" sz="1900"/>
              <a:t>Lorenz Vios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900"/>
              <a:t> CAD Engineer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</a:pP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748414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6390752"/>
            <a:ext cx="1748414" cy="467248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496" y="1252993"/>
            <a:ext cx="1207819" cy="85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178690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print of a mechanical design&#10;&#10;Description automatically generated">
            <a:extLst>
              <a:ext uri="{FF2B5EF4-FFF2-40B4-BE49-F238E27FC236}">
                <a16:creationId xmlns:a16="http://schemas.microsoft.com/office/drawing/2014/main" id="{41F357B9-B163-7589-5070-E97C416B6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490" y="1279109"/>
            <a:ext cx="6810053" cy="5250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A1585-FAAC-2E5A-158B-B94BF393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 side coolant cap</a:t>
            </a:r>
          </a:p>
        </p:txBody>
      </p:sp>
      <p:sp>
        <p:nvSpPr>
          <p:cNvPr id="6" name="Google Shape;131;g24c5cad55f2_2_0">
            <a:extLst>
              <a:ext uri="{FF2B5EF4-FFF2-40B4-BE49-F238E27FC236}">
                <a16:creationId xmlns:a16="http://schemas.microsoft.com/office/drawing/2014/main" id="{BAF64D56-C278-9073-8586-2834C7723A4A}"/>
              </a:ext>
            </a:extLst>
          </p:cNvPr>
          <p:cNvSpPr txBox="1"/>
          <p:nvPr/>
        </p:nvSpPr>
        <p:spPr>
          <a:xfrm>
            <a:off x="10449600" y="5854450"/>
            <a:ext cx="17424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Uriah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>
                <a:solidFill>
                  <a:srgbClr val="003366"/>
                </a:solidFill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30;g24c5cad55f2_2_0">
            <a:extLst>
              <a:ext uri="{FF2B5EF4-FFF2-40B4-BE49-F238E27FC236}">
                <a16:creationId xmlns:a16="http://schemas.microsoft.com/office/drawing/2014/main" id="{A487CD03-9811-EF1B-C3BF-888888DBCA9E}"/>
              </a:ext>
            </a:extLst>
          </p:cNvPr>
          <p:cNvSpPr txBox="1"/>
          <p:nvPr/>
        </p:nvSpPr>
        <p:spPr>
          <a:xfrm>
            <a:off x="3275189" y="6537052"/>
            <a:ext cx="600121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1400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 5. </a:t>
            </a:r>
            <a:r>
              <a:rPr lang="en-US"/>
              <a:t>Coolant Cap Drawing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19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24c6c2629cd_3_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4c6c2629cd_3_10"/>
          <p:cNvSpPr txBox="1">
            <a:spLocks noGrp="1"/>
          </p:cNvSpPr>
          <p:nvPr>
            <p:ph type="body" idx="1"/>
          </p:nvPr>
        </p:nvSpPr>
        <p:spPr>
          <a:xfrm>
            <a:off x="5505469" y="6184471"/>
            <a:ext cx="1643351" cy="38431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>
                <a:solidFill>
                  <a:schemeClr val="dk1"/>
                </a:solidFill>
              </a:rPr>
              <a:t>Figure 6. QFD Updated</a:t>
            </a:r>
          </a:p>
        </p:txBody>
      </p:sp>
      <p:sp>
        <p:nvSpPr>
          <p:cNvPr id="178" name="Google Shape;178;g24c6c2629cd_3_10"/>
          <p:cNvSpPr txBox="1"/>
          <p:nvPr/>
        </p:nvSpPr>
        <p:spPr>
          <a:xfrm>
            <a:off x="10346859" y="5854450"/>
            <a:ext cx="1845141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3366"/>
                </a:solidFill>
              </a:rPr>
              <a:t>Dennis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>
                <a:solidFill>
                  <a:srgbClr val="003366"/>
                </a:solidFill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53;g24c5cad55f2_0_3">
            <a:extLst>
              <a:ext uri="{FF2B5EF4-FFF2-40B4-BE49-F238E27FC236}">
                <a16:creationId xmlns:a16="http://schemas.microsoft.com/office/drawing/2014/main" id="{B951D891-90CF-8DDE-A2CF-46A3F16AE7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300" y="-108322"/>
            <a:ext cx="1164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5000"/>
            </a:pPr>
            <a:r>
              <a:rPr lang="en-US"/>
              <a:t>Updated Heat Exchange QFD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630A12A7-4CE6-A69F-D06B-1E66199B8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183" y="901446"/>
            <a:ext cx="6513934" cy="52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3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24c6c2629cd_3_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Google Shape;168;g24c6c2629cd_3_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46300" y="1003553"/>
                <a:ext cx="11425637" cy="57282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>
                    <a:solidFill>
                      <a:schemeClr val="dk1"/>
                    </a:solidFill>
                  </a:rPr>
                  <a:t>Assumptions                                                                        </a:t>
                </a:r>
                <a:endParaRPr lang="en-US" sz="1200" b="0">
                  <a:solidFill>
                    <a:schemeClr val="dk1"/>
                  </a:solidFill>
                </a:endParaRPr>
              </a:p>
              <a:p>
                <a:pPr marL="171450" indent="-17145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200" b="0" err="1">
                    <a:solidFill>
                      <a:schemeClr val="dk1"/>
                    </a:solidFill>
                  </a:rPr>
                  <a:t>T</a:t>
                </a:r>
                <a:r>
                  <a:rPr lang="en-US" sz="800" b="0" baseline="-25000" err="1">
                    <a:solidFill>
                      <a:schemeClr val="dk1"/>
                    </a:solidFill>
                  </a:rPr>
                  <a:t>hi</a:t>
                </a:r>
                <a:r>
                  <a:rPr lang="en-US" sz="1200" b="0">
                    <a:solidFill>
                      <a:schemeClr val="dk1"/>
                    </a:solidFill>
                  </a:rPr>
                  <a:t> is equal to ambient air temperature (𝞰=100% for radiator)</a:t>
                </a:r>
              </a:p>
              <a:p>
                <a:pPr marL="171450" indent="-17145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200" b="0">
                    <a:solidFill>
                      <a:schemeClr val="dk1"/>
                    </a:solidFill>
                  </a:rPr>
                  <a:t>S.S. Flow</a:t>
                </a:r>
              </a:p>
              <a:p>
                <a:pPr marL="171450" indent="-17145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200" b="0">
                    <a:solidFill>
                      <a:schemeClr val="dk1"/>
                    </a:solidFill>
                  </a:rPr>
                  <a:t>Adiabatic Heat Exchanger Shell</a:t>
                </a:r>
              </a:p>
              <a:p>
                <a:pPr marL="171450" indent="-17145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200" b="0">
                    <a:solidFill>
                      <a:schemeClr val="dk1"/>
                    </a:solidFill>
                  </a:rPr>
                  <a:t>Negligible Kinetic and Potential energy effects</a:t>
                </a:r>
              </a:p>
              <a:p>
                <a:pPr marL="171450" indent="-17145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200" b="0">
                    <a:solidFill>
                      <a:schemeClr val="dk1"/>
                    </a:solidFill>
                  </a:rPr>
                  <a:t>Negligible Thermal energy added due to pumps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b="0">
                  <a:solidFill>
                    <a:schemeClr val="dk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>
                    <a:solidFill>
                      <a:schemeClr val="dk1"/>
                    </a:solidFill>
                  </a:rPr>
                  <a:t>HXR Parameters</a:t>
                </a:r>
              </a:p>
              <a:p>
                <a:pPr marL="171450" indent="-17145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200" b="0">
                    <a:solidFill>
                      <a:schemeClr val="dk1"/>
                    </a:solidFill>
                  </a:rPr>
                  <a:t>2 Tubes with 2 passes</a:t>
                </a:r>
              </a:p>
              <a:p>
                <a:pPr marL="171450" indent="-17145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200" b="0">
                    <a:solidFill>
                      <a:schemeClr val="dk1"/>
                    </a:solidFill>
                  </a:rPr>
                  <a:t> inch ID tubes</a:t>
                </a:r>
              </a:p>
              <a:p>
                <a:pPr marL="171450" indent="-17145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200" b="0">
                    <a:solidFill>
                      <a:schemeClr val="dk1"/>
                    </a:solidFill>
                  </a:rPr>
                  <a:t>4 Inch ID Outer Shell </a:t>
                </a:r>
              </a:p>
              <a:p>
                <a:pPr marL="171450" indent="-17145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200" b="0">
                    <a:solidFill>
                      <a:schemeClr val="dk1"/>
                    </a:solidFill>
                  </a:rPr>
                  <a:t>12 inch Tube length</a:t>
                </a:r>
              </a:p>
              <a:p>
                <a:pPr marL="0" indent="0">
                  <a:lnSpc>
                    <a:spcPct val="114999"/>
                  </a:lnSpc>
                  <a:spcBef>
                    <a:spcPts val="0"/>
                  </a:spcBef>
                  <a:buNone/>
                </a:pPr>
                <a:endParaRPr lang="en-US" sz="1200">
                  <a:solidFill>
                    <a:schemeClr val="dk1"/>
                  </a:solidFill>
                </a:endParaRPr>
              </a:p>
              <a:p>
                <a:pPr marL="0" indent="0">
                  <a:lnSpc>
                    <a:spcPct val="114999"/>
                  </a:lnSpc>
                  <a:spcBef>
                    <a:spcPts val="0"/>
                  </a:spcBef>
                  <a:buNone/>
                </a:pPr>
                <a:r>
                  <a:rPr lang="en-US" sz="1200">
                    <a:solidFill>
                      <a:schemeClr val="dk1"/>
                    </a:solidFill>
                  </a:rPr>
                  <a:t>NTU Method[1]</a:t>
                </a:r>
                <a:endParaRPr lang="en-US" sz="1200" b="0">
                  <a:solidFill>
                    <a:schemeClr val="dk1"/>
                  </a:solidFill>
                </a:endParaRPr>
              </a:p>
              <a:p>
                <a:pPr marL="0" indent="0">
                  <a:lnSpc>
                    <a:spcPct val="114999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300" b="0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𝑅𝑒</m:t>
                        </m:r>
                      </m:e>
                      <m:sub>
                        <m:r>
                          <a:rPr lang="en-US" sz="1300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1300" b="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300" b="0" i="1" ker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300" b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⍴</m:t>
                        </m:r>
                        <m:sSub>
                          <m:sSubPr>
                            <m:ctrlPr>
                              <a:rPr lang="en-US" sz="1300" b="0" i="1" ker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300" b="0" i="1" kern="1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en-US" sz="1300" b="0" i="1" ker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en-US" sz="1300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den>
                    </m:f>
                    <m:r>
                      <a:rPr lang="en-US" sz="1300" b="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=3459.13</m:t>
                    </m:r>
                    <m:r>
                      <a:rPr lang="en-US" sz="13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⇒ </m:t>
                    </m:r>
                  </m:oMath>
                </a14:m>
                <a:r>
                  <a:rPr lang="en-US" sz="1300" b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⍴</m:t>
                        </m:r>
                        <m:sSub>
                          <m:sSub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=386.62</m:t>
                    </m:r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⇒</m:t>
                    </m:r>
                  </m:oMath>
                </a14:m>
                <a:r>
                  <a:rPr lang="en-US" sz="1300" b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𝑁𝑢</m:t>
                        </m:r>
                      </m:e>
                      <m:sub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=.51</m:t>
                    </m:r>
                    <m:sSubSup>
                      <m:sSubSup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.5</m:t>
                        </m:r>
                      </m:sup>
                    </m:sSubSup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=25.95</m:t>
                    </m:r>
                  </m:oMath>
                </a14:m>
                <a:endParaRPr lang="en-US" sz="1300" b="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4999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sz="1300" b="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4999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300" b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b>
                              <m:sSubPr>
                                <m:ctrlP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−1000</m:t>
                            </m:r>
                          </m:e>
                        </m:d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</m:t>
                        </m:r>
                      </m:num>
                      <m:den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1+12.7</m:t>
                        </m:r>
                        <m:sSup>
                          <m:sSup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sz="1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</m:num>
                              <m:den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2)</m:t>
                                </m:r>
                              </m:den>
                            </m:f>
                          </m:sup>
                        </m:sSup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</m:num>
                              <m:den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3)</m:t>
                                </m:r>
                              </m:den>
                            </m:f>
                          </m:sup>
                        </m:sSup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=65.2</m:t>
                    </m:r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49         ⇒</m:t>
                    </m:r>
                    <m:r>
                      <a:rPr lang="en-US" sz="1300" b="0" i="0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sSub>
                      <m:sSubPr>
                        <m:ctrlPr>
                          <a:rPr lang="en-US" sz="1300" b="0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.6∗</m:t>
                        </m:r>
                        <m:r>
                          <a:rPr lang="en-US" sz="1300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300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1300" b="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300" b="0" i="1" ker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b="0" i="1" ker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𝑁𝑢</m:t>
                            </m:r>
                          </m:e>
                          <m:sub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300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1300" b="0" i="1" ker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sz="1300" b="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3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1266.85 </m:t>
                    </m:r>
                    <m:box>
                      <m:boxPr>
                        <m:ctrlPr>
                          <a:rPr lang="en-US" sz="13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300" b="0" i="1" kern="1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300" b="0" i="1" kern="1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3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3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3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300" b="0" i="1" kern="1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1300" b="0" i="1" kern="1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14999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kern="1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</m:oMath>
                  </m:oMathPara>
                </a14:m>
                <a:endParaRPr lang="en-US" sz="1300" b="0" i="1" kern="10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4999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3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1300" b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𝑁𝑢</m:t>
                            </m:r>
                          </m:e>
                          <m:sub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=2693.58</m:t>
                    </m:r>
                    <m:box>
                      <m:boxPr>
                        <m:ctrlPr>
                          <a:rPr lang="en-US" sz="13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sz="13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3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300" b="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300" b="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300" b="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den>
                        </m:f>
                      </m:e>
                    </m:box>
                    <m:r>
                      <a:rPr lang="en-US" sz="1300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13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1300" b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en-US" sz="13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</m:t>
                            </m:r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3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num>
                          <m:den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sSub>
                              <m:sSubPr>
                                <m:ctrlP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832.68</m:t>
                    </m:r>
                    <m:f>
                      <m:fPr>
                        <m:ctrlPr>
                          <a:rPr lang="en-US" sz="13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3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sz="13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300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  <m:r>
                      <a:rPr lang="en-US" sz="1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300" b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𝑁𝑇𝑈</m:t>
                    </m:r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𝑈𝐴</m:t>
                        </m:r>
                      </m:num>
                      <m:den>
                        <m:sSub>
                          <m:sSub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24.72</m:t>
                    </m:r>
                  </m:oMath>
                </a14:m>
                <a:endParaRPr lang="en-US" sz="1300" b="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4999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300" b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14999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300" b="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1300" b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300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300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sz="1300" b="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300" b="0" i="1" ker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b="0" i="1" ker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00" b="0" i="1" ker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300" b="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 sz="1300" b="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=.884</m:t>
                    </m:r>
                    <m:r>
                      <a:rPr lang="en-US" sz="13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⇒          </m:t>
                    </m:r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=2{1+</m:t>
                    </m:r>
                    <m:sSub>
                      <m:sSub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Sup>
                          <m:sSubSup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[−(</m:t>
                        </m:r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𝑁𝑇𝑈</m:t>
                        </m:r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)(1+</m:t>
                        </m:r>
                        <m:sSubSup>
                          <m:sSubSup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</m:num>
                              <m:den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2)</m:t>
                                </m:r>
                              </m:den>
                            </m:f>
                          </m:sup>
                        </m:sSup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[−(</m:t>
                        </m:r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𝑁𝑇𝑈</m:t>
                        </m:r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)(1+</m:t>
                        </m:r>
                        <m:sSubSup>
                          <m:sSubSup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</m:num>
                              <m:den>
                                <m:r>
                                  <a:rPr lang="en-US" sz="13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2)</m:t>
                                </m:r>
                              </m:den>
                            </m:f>
                          </m:sup>
                        </m:sSup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  <m:sSup>
                      <m:sSupPr>
                        <m:ctrlP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13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3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=.621=62.1%</m:t>
                    </m:r>
                  </m:oMath>
                </a14:m>
                <a:endParaRPr lang="en-US" sz="1300" b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14999"/>
                  </a:lnSpc>
                  <a:spcBef>
                    <a:spcPts val="0"/>
                  </a:spcBef>
                  <a:buNone/>
                </a:pPr>
                <a:endParaRPr lang="en-US" sz="1300" b="0">
                  <a:solidFill>
                    <a:schemeClr val="dk1"/>
                  </a:solidFill>
                </a:endParaRPr>
              </a:p>
              <a:p>
                <a:pPr marL="0" lvl="0" indent="0" algn="l">
                  <a:lnSpc>
                    <a:spcPct val="11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400" b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68" name="Google Shape;168;g24c6c2629cd_3_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6300" y="1003553"/>
                <a:ext cx="11425637" cy="5728200"/>
              </a:xfrm>
              <a:prstGeom prst="rect">
                <a:avLst/>
              </a:prstGeom>
              <a:blipFill>
                <a:blip r:embed="rId4"/>
                <a:stretch>
                  <a:fillRect l="-374" t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Google Shape;169;g24c6c2629cd_3_2"/>
          <p:cNvSpPr txBox="1"/>
          <p:nvPr/>
        </p:nvSpPr>
        <p:spPr>
          <a:xfrm>
            <a:off x="10321174" y="5854450"/>
            <a:ext cx="1870826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3366"/>
                </a:solidFill>
              </a:rPr>
              <a:t>Dennis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3;g24c5cad55f2_0_3">
            <a:extLst>
              <a:ext uri="{FF2B5EF4-FFF2-40B4-BE49-F238E27FC236}">
                <a16:creationId xmlns:a16="http://schemas.microsoft.com/office/drawing/2014/main" id="{52F7C958-53DE-7E5B-EA2C-BEF3F5C1FB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295" y="9108"/>
            <a:ext cx="1164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5000"/>
              <a:buFont typeface="Arial"/>
              <a:buNone/>
            </a:pPr>
            <a:r>
              <a:rPr lang="en-US"/>
              <a:t>Updated Heat Transfer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9FC6E5-E34D-E878-0D84-0B7FDFF0A3FD}"/>
              </a:ext>
            </a:extLst>
          </p:cNvPr>
          <p:cNvSpPr txBox="1"/>
          <p:nvPr/>
        </p:nvSpPr>
        <p:spPr>
          <a:xfrm>
            <a:off x="5679529" y="1004882"/>
            <a:ext cx="6008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Thermally </a:t>
            </a:r>
            <a:r>
              <a:rPr lang="en-US" sz="1200" b="1" err="1"/>
              <a:t>Undevelop</a:t>
            </a:r>
            <a:r>
              <a:rPr lang="en-US" sz="1200" b="1"/>
              <a:t> flow and fluid leakage considerations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For turbulent flow the fully developed thermal region generally begins at </a:t>
            </a:r>
            <a:r>
              <a:rPr lang="en-US" sz="1200">
                <a:solidFill>
                  <a:schemeClr val="dk1"/>
                </a:solidFill>
              </a:rPr>
              <a:t>L</a:t>
            </a:r>
            <a:r>
              <a:rPr lang="en-US" sz="1200" b="0" baseline="-25000">
                <a:solidFill>
                  <a:schemeClr val="dk1"/>
                </a:solidFill>
              </a:rPr>
              <a:t> </a:t>
            </a:r>
            <a:r>
              <a:rPr lang="en-US" sz="1200"/>
              <a:t>=10*ID. With 2 passes and 2 tubes we can consider the length of non thermally developed flow equal to </a:t>
            </a:r>
            <a:r>
              <a:rPr lang="en-US" sz="1200" err="1">
                <a:solidFill>
                  <a:schemeClr val="dk1"/>
                </a:solidFill>
              </a:rPr>
              <a:t>L</a:t>
            </a:r>
            <a:r>
              <a:rPr lang="en-US" sz="1200" baseline="-25000" err="1">
                <a:solidFill>
                  <a:schemeClr val="dk1"/>
                </a:solidFill>
              </a:rPr>
              <a:t>ud</a:t>
            </a:r>
            <a:r>
              <a:rPr lang="en-US" sz="1200" baseline="-25000">
                <a:solidFill>
                  <a:schemeClr val="dk1"/>
                </a:solidFill>
              </a:rPr>
              <a:t> </a:t>
            </a:r>
            <a:r>
              <a:rPr lang="en-US" sz="1200"/>
              <a:t>=10*ID*2^2. So the length of fully developed flow can be found with </a:t>
            </a:r>
            <a:r>
              <a:rPr lang="en-US" sz="1200" err="1">
                <a:solidFill>
                  <a:schemeClr val="dk1"/>
                </a:solidFill>
              </a:rPr>
              <a:t>L</a:t>
            </a:r>
            <a:r>
              <a:rPr lang="en-US" sz="1200" baseline="-25000" err="1">
                <a:solidFill>
                  <a:schemeClr val="dk1"/>
                </a:solidFill>
              </a:rPr>
              <a:t>fd</a:t>
            </a:r>
            <a:r>
              <a:rPr lang="en-US" sz="1200" baseline="-25000">
                <a:solidFill>
                  <a:schemeClr val="dk1"/>
                </a:solidFill>
              </a:rPr>
              <a:t> </a:t>
            </a:r>
            <a:r>
              <a:rPr lang="en-US" sz="1200"/>
              <a:t>=</a:t>
            </a:r>
            <a:r>
              <a:rPr lang="en-US" sz="1200">
                <a:solidFill>
                  <a:schemeClr val="dk1"/>
                </a:solidFill>
              </a:rPr>
              <a:t> L</a:t>
            </a:r>
            <a:r>
              <a:rPr lang="en-US" sz="1200" baseline="-25000">
                <a:solidFill>
                  <a:schemeClr val="dk1"/>
                </a:solidFill>
              </a:rPr>
              <a:t>t </a:t>
            </a:r>
            <a:r>
              <a:rPr lang="en-US" sz="1200"/>
              <a:t>–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 err="1">
                <a:solidFill>
                  <a:schemeClr val="dk1"/>
                </a:solidFill>
              </a:rPr>
              <a:t>L</a:t>
            </a:r>
            <a:r>
              <a:rPr lang="en-US" sz="1200" baseline="-25000" err="1">
                <a:solidFill>
                  <a:schemeClr val="dk1"/>
                </a:solidFill>
              </a:rPr>
              <a:t>ud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To account for fluid leakage between baffles and flow outside of tube banks multiplying </a:t>
            </a:r>
            <a:r>
              <a:rPr lang="en-US" sz="1200" err="1">
                <a:solidFill>
                  <a:schemeClr val="dk1"/>
                </a:solidFill>
              </a:rPr>
              <a:t>h</a:t>
            </a:r>
            <a:r>
              <a:rPr lang="en-US" sz="1200" baseline="-25000" err="1">
                <a:solidFill>
                  <a:schemeClr val="dk1"/>
                </a:solidFill>
              </a:rPr>
              <a:t>s</a:t>
            </a:r>
            <a:r>
              <a:rPr lang="en-US" sz="1200"/>
              <a:t> by .6 to account for fluid leakage is generally accepted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ED12EB-0F23-EAED-6CAB-F2BE5DC8C511}"/>
                  </a:ext>
                </a:extLst>
              </p:cNvPr>
              <p:cNvSpPr txBox="1"/>
              <p:nvPr/>
            </p:nvSpPr>
            <p:spPr>
              <a:xfrm>
                <a:off x="8380093" y="3429000"/>
                <a:ext cx="3456122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Results</a:t>
                </a:r>
              </a:p>
              <a:p>
                <a:r>
                  <a:rPr lang="en-US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/>
                  <a:t>=.884,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baseline="-25000">
                    <a:solidFill>
                      <a:schemeClr val="dk1"/>
                    </a:solidFill>
                  </a:rPr>
                  <a:t> </a:t>
                </a:r>
                <a:r>
                  <a:rPr lang="en-US"/>
                  <a:t>of 62% is reached at approximately NTU=5.5 according to [1] so this design has enough heat transfer that internal inefficiencies should not affect our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𝑎𝑐𝑡𝑢𝑎𝑙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/>
                  <a:t>and the design can move forward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ED12EB-0F23-EAED-6CAB-F2BE5DC8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093" y="3429000"/>
                <a:ext cx="3456122" cy="1600438"/>
              </a:xfrm>
              <a:prstGeom prst="rect">
                <a:avLst/>
              </a:prstGeom>
              <a:blipFill>
                <a:blip r:embed="rId5"/>
                <a:stretch>
                  <a:fillRect l="-529" t="-763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c63c1dd1d_0_0"/>
          <p:cNvSpPr txBox="1">
            <a:spLocks noGrp="1"/>
          </p:cNvSpPr>
          <p:nvPr>
            <p:ph type="title"/>
          </p:nvPr>
        </p:nvSpPr>
        <p:spPr>
          <a:xfrm>
            <a:off x="838200" y="14881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/>
              <a:t>Ice Amount Including Sensible Heat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Google Shape;224;g24c63c1dd1d_0_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05200" y="1155364"/>
                <a:ext cx="10515600" cy="43512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lvl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</a:rPr>
                  <a:t>Assumptions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b="0">
                    <a:solidFill>
                      <a:schemeClr val="dk1"/>
                    </a:solidFill>
                  </a:rPr>
                  <a:t>The ice we will be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1400" b="0">
                  <a:solidFill>
                    <a:schemeClr val="dk1"/>
                  </a:solidFill>
                </a:endParaRPr>
              </a:p>
              <a:p>
                <a:pPr marL="285750" indent="-28575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b="0">
                    <a:solidFill>
                      <a:schemeClr val="dk1"/>
                    </a:solidFill>
                  </a:rPr>
                  <a:t>Specific Heat is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</m:num>
                      <m:den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1400" b="0">
                    <a:solidFill>
                      <a:schemeClr val="dk1"/>
                    </a:solidFill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−20</m:t>
                        </m:r>
                      </m:e>
                      <m:sup>
                        <m:r>
                          <a:rPr lang="en-US" sz="1400" b="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400" b="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1400" b="0">
                  <a:solidFill>
                    <a:schemeClr val="dk1"/>
                  </a:solidFill>
                </a:endParaRPr>
              </a:p>
              <a:p>
                <a:pPr marL="285750" indent="-28575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b="0">
                    <a:solidFill>
                      <a:schemeClr val="dk1"/>
                    </a:solidFill>
                  </a:rPr>
                  <a:t>No heat gain from outside cooler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b="0" i="0" u="none" strike="noStrike">
                  <a:solidFill>
                    <a:schemeClr val="dk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i="0" u="none" strike="noStrike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Values for Initial Water in System                                         Values for Inflowing Water</a:t>
                </a:r>
                <a:r>
                  <a:rPr lang="en-US" sz="1400" b="0" i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​</a:t>
                </a:r>
                <a:endParaRPr lang="en-US" sz="1400" b="0">
                  <a:solidFill>
                    <a:srgbClr val="000000"/>
                  </a:solidFill>
                  <a:latin typeface="Segoe UI" panose="020B0502040204020203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b="0" i="0" u="none" strike="noStrike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b="0" i="0" u="none" strike="noStrike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400" b="0" i="0" u="none" strike="noStrike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4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b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  </a:t>
                </a:r>
                <a:r>
                  <a:rPr lang="en-US" sz="1400" b="0" i="0" u="none" strike="noStrike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4.186 </m:t>
                    </m:r>
                    <m:f>
                      <m:fPr>
                        <m:ctrlP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sSup>
                          <m:sSupPr>
                            <m:ctrlPr>
                              <a:rPr lang="en-US" sz="1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en-US" sz="1400" b="0" i="1" u="none" strike="noStrike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1400" b="0" i="0" u="none" strike="noStrike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V = 2.91 gal       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sz="1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1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4.186 </m:t>
                    </m:r>
                    <m:f>
                      <m:fPr>
                        <m:ctrlP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sSup>
                          <m:sSupPr>
                            <m:ctrlP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̇"/>
                        <m:ctrlP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0.2527 </m:t>
                    </m:r>
                    <m:f>
                      <m:fPr>
                        <m:ctrlP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en-US" sz="1400" b="0" i="1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1800</m:t>
                    </m:r>
                    <m:r>
                      <a:rPr lang="en-US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​</m:t>
                    </m:r>
                  </m:oMath>
                </a14:m>
                <a:endParaRPr lang="en-US" sz="1400" b="0" i="0">
                  <a:solidFill>
                    <a:srgbClr val="000000"/>
                  </a:solidFill>
                  <a:effectLst/>
                  <a:latin typeface="Segoe UI" panose="020B0502040204020203" pitchFamily="34" charset="0"/>
                </a:endParaRPr>
              </a:p>
              <a:p>
                <a:pPr marL="0" lvl="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/>
                  <a:buNone/>
                </a:pPr>
                <a:endParaRPr lang="en-US" sz="1400" b="0">
                  <a:solidFill>
                    <a:schemeClr val="dk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dk1"/>
                  </a:buClr>
                  <a:buSzPts val="1100"/>
                  <a:buNone/>
                </a:pPr>
                <a:r>
                  <a:rPr lang="en-US" sz="1400">
                    <a:solidFill>
                      <a:schemeClr val="dk1"/>
                    </a:solidFill>
                  </a:rPr>
                  <a:t>Energy of Water Calculations [3]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dk1"/>
                  </a:buClr>
                  <a:buSzPts val="1100"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l-GR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400" b="0">
                    <a:solidFill>
                      <a:schemeClr val="dk1"/>
                    </a:solidFill>
                  </a:rPr>
                  <a:t>			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dk1"/>
                  </a:buClr>
                  <a:buSzPts val="11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b="0">
                    <a:solidFill>
                      <a:schemeClr val="dk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×3.79=11.02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1400" b="0">
                    <a:solidFill>
                      <a:schemeClr val="dk1"/>
                    </a:solidFill>
                  </a:rPr>
                  <a:t>		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=0.2527 ×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1800=454.86 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lang="en-US" sz="1400" b="0">
                  <a:solidFill>
                    <a:schemeClr val="dk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dk1"/>
                  </a:buClr>
                  <a:buSzPts val="11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=922.45 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1400" b="0">
                    <a:solidFill>
                      <a:schemeClr val="dk1"/>
                    </a:solidFill>
                  </a:rPr>
                  <a:t>			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=28560.66 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1400" b="0">
                    <a:solidFill>
                      <a:schemeClr val="dk1"/>
                    </a:solidFill>
                  </a:rPr>
                  <a:t>	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dk1"/>
                  </a:buClr>
                  <a:buSzPts val="1100"/>
                  <a:buNone/>
                </a:pPr>
                <a:endParaRPr lang="en-US" sz="1400" b="0">
                  <a:solidFill>
                    <a:schemeClr val="dk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dk1"/>
                  </a:buClr>
                  <a:buSzPts val="1100"/>
                  <a:buNone/>
                </a:pPr>
                <a:r>
                  <a:rPr lang="en-US" sz="1400">
                    <a:solidFill>
                      <a:schemeClr val="dk1"/>
                    </a:solidFill>
                  </a:rPr>
                  <a:t>Amount of Ice Calculation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dk1"/>
                  </a:buClr>
                  <a:buSzPts val="11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nary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=29483.11</m:t>
                    </m:r>
                  </m:oMath>
                </a14:m>
                <a:r>
                  <a:rPr lang="en-US" sz="1400" b="0">
                    <a:solidFill>
                      <a:schemeClr val="dk1"/>
                    </a:solidFill>
                  </a:rPr>
                  <a:t>				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dk1"/>
                  </a:buClr>
                  <a:buSzPts val="11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𝑎𝑏𝑠𝑜𝑟𝑏𝑒𝑑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𝐿𝑎𝑡𝑒𝑛𝑡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𝑆𝑒𝑛𝑠𝑖𝑏𝑙𝑒</m:t>
                    </m:r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=334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𝑘𝑔</m:t>
                        </m:r>
                      </m:den>
                    </m:f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f>
                      <m:fPr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𝑘𝑔</m:t>
                        </m:r>
                      </m:den>
                    </m:f>
                    <m:r>
                      <a:rPr lang="en-US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=374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𝑘𝑔</m:t>
                        </m:r>
                      </m:den>
                    </m:f>
                  </m:oMath>
                </a14:m>
                <a:r>
                  <a:rPr lang="en-US" sz="1400" b="0">
                    <a:solidFill>
                      <a:schemeClr val="dk1"/>
                    </a:solidFill>
                  </a:rPr>
                  <a:t>  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dk1"/>
                  </a:buClr>
                  <a:buSzPts val="11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𝑖𝑐𝑒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=78.8 </m:t>
                      </m:r>
                      <m:r>
                        <a:rPr lang="en-U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173.8 </m:t>
                      </m:r>
                      <m:r>
                        <a:rPr lang="en-U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𝑙𝑏𝑠</m:t>
                      </m:r>
                      <m:r>
                        <a:rPr lang="en-U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𝑖𝑐𝑒</m:t>
                      </m:r>
                    </m:oMath>
                  </m:oMathPara>
                </a14:m>
                <a:endParaRPr lang="en-US" sz="1400" b="0">
                  <a:solidFill>
                    <a:schemeClr val="dk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dk1"/>
                  </a:buClr>
                  <a:buSzPts val="1100"/>
                  <a:buNone/>
                </a:pPr>
                <a:r>
                  <a:rPr lang="en-US" sz="1400" b="0">
                    <a:solidFill>
                      <a:schemeClr val="dk1"/>
                    </a:solidFill>
                  </a:rPr>
                  <a:t>	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dk1"/>
                  </a:buClr>
                  <a:buSzPts val="1100"/>
                  <a:buNone/>
                </a:pPr>
                <a:endParaRPr lang="en-US" sz="140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224" name="Google Shape;224;g24c63c1dd1d_0_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05200" y="1155364"/>
                <a:ext cx="10515600" cy="4351200"/>
              </a:xfrm>
              <a:prstGeom prst="rect">
                <a:avLst/>
              </a:prstGeom>
              <a:blipFill>
                <a:blip r:embed="rId3"/>
                <a:stretch>
                  <a:fillRect l="-348" t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Google Shape;225;g24c63c1dd1d_0_0"/>
          <p:cNvSpPr txBox="1"/>
          <p:nvPr/>
        </p:nvSpPr>
        <p:spPr>
          <a:xfrm>
            <a:off x="10295488" y="5854450"/>
            <a:ext cx="1896512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3366"/>
                </a:solidFill>
              </a:rPr>
              <a:t>Chris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>
                <a:solidFill>
                  <a:srgbClr val="003366"/>
                </a:solidFill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lastic bag with a logo on it&#10;&#10;Description automatically generated">
            <a:extLst>
              <a:ext uri="{FF2B5EF4-FFF2-40B4-BE49-F238E27FC236}">
                <a16:creationId xmlns:a16="http://schemas.microsoft.com/office/drawing/2014/main" id="{598844FE-D5AF-A39D-B4A9-CA917B9B2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046" y="4097018"/>
            <a:ext cx="2198267" cy="2304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C94318-411D-AB53-AA53-CA8ABBEC5E45}"/>
              </a:ext>
            </a:extLst>
          </p:cNvPr>
          <p:cNvSpPr txBox="1"/>
          <p:nvPr/>
        </p:nvSpPr>
        <p:spPr>
          <a:xfrm>
            <a:off x="5862104" y="641184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 </a:t>
            </a:r>
            <a:r>
              <a:rPr lang="en-US"/>
              <a:t>8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/>
              <a:t>Bag of Ice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5242-FD5A-B5E5-94C1-F87F8703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Cooler Heat Transfer With Shape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8D7E8D7-C509-1C72-CBF5-9C44FB4397C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US" sz="1400">
                    <a:solidFill>
                      <a:schemeClr val="tx1"/>
                    </a:solidFill>
                  </a:rPr>
                  <a:t>Main Dependent Equations [1]</a:t>
                </a:r>
              </a:p>
              <a:p>
                <a:pPr marL="114300" indent="0">
                  <a:buNone/>
                </a:pPr>
                <a:r>
                  <a:rPr lang="en-US" sz="1400" b="0">
                    <a:solidFill>
                      <a:schemeClr val="tx1"/>
                    </a:solidFill>
                  </a:rPr>
                  <a:t>Sides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1400" b="0">
                    <a:solidFill>
                      <a:schemeClr val="tx1"/>
                    </a:solidFill>
                  </a:rPr>
                  <a:t>		Edges = 0.54w	Corners = 0.15L</a:t>
                </a:r>
              </a:p>
              <a:p>
                <a:pPr marL="114300" indent="0">
                  <a:buNone/>
                </a:pPr>
                <a:r>
                  <a:rPr lang="en-US" sz="1400" b="0">
                    <a:solidFill>
                      <a:schemeClr val="tx1"/>
                    </a:solidFill>
                  </a:rPr>
                  <a:t>S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𝑆𝑖𝑑𝑒𝑠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+12×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𝐸𝑑𝑔𝑒𝑠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𝐶𝑜𝑟𝑛𝑒𝑟𝑠</m:t>
                    </m:r>
                  </m:oMath>
                </a14:m>
                <a:r>
                  <a:rPr lang="en-US" sz="1400" b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𝑐𝑜𝑛𝑑</m:t>
                        </m:r>
                      </m:sub>
                    </m:sSub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l-G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400" b="0">
                    <a:solidFill>
                      <a:schemeClr val="tx1"/>
                    </a:solidFill>
                  </a:rPr>
                  <a:t>	</a:t>
                </a:r>
              </a:p>
              <a:p>
                <a:pPr marL="114300" indent="0">
                  <a:buNone/>
                </a:pPr>
                <a:r>
                  <a:rPr lang="en-US" sz="1400">
                    <a:solidFill>
                      <a:schemeClr val="tx1"/>
                    </a:solidFill>
                  </a:rPr>
                  <a:t>Assumed Values</a:t>
                </a:r>
              </a:p>
              <a:p>
                <a:pPr marL="114300" indent="0">
                  <a:buNone/>
                </a:pPr>
                <a:r>
                  <a:rPr lang="en-US" sz="1400" b="0">
                    <a:solidFill>
                      <a:schemeClr val="tx1"/>
                    </a:solidFill>
                  </a:rPr>
                  <a:t>k = 0.5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𝑚𝐾</m:t>
                        </m:r>
                      </m:den>
                    </m:f>
                  </m:oMath>
                </a14:m>
                <a:r>
                  <a:rPr lang="en-US" sz="1400" b="0">
                    <a:solidFill>
                      <a:schemeClr val="tx1"/>
                    </a:solidFill>
                  </a:rPr>
                  <a:t> Polyethylene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𝑖𝑛𝑓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b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b="0">
                    <a:solidFill>
                      <a:schemeClr val="tx1"/>
                    </a:solidFill>
                  </a:rPr>
                  <a:t>		</a:t>
                </a:r>
              </a:p>
              <a:p>
                <a:pPr marL="114300" indent="0">
                  <a:buNone/>
                </a:pPr>
                <a:r>
                  <a:rPr lang="en-US" sz="1400" b="0">
                    <a:solidFill>
                      <a:schemeClr val="tx1"/>
                    </a:solidFill>
                  </a:rPr>
                  <a:t> L(thickness) = 0.5 cm</a:t>
                </a:r>
              </a:p>
              <a:p>
                <a:pPr marL="114300" indent="0">
                  <a:buNone/>
                </a:pPr>
                <a:r>
                  <a:rPr lang="en-US" sz="1400">
                    <a:solidFill>
                      <a:schemeClr val="tx1"/>
                    </a:solidFill>
                  </a:rPr>
                  <a:t>Calculations</a:t>
                </a:r>
              </a:p>
              <a:p>
                <a:pPr marL="114300" indent="0">
                  <a:buNone/>
                </a:pPr>
                <a:r>
                  <a:rPr lang="en-US" sz="1400" b="0">
                    <a:solidFill>
                      <a:schemeClr val="tx1"/>
                    </a:solidFill>
                  </a:rPr>
                  <a:t>3 Types of Sides: Sides = 2(9.675E-4)+2(0.001935)+2(0.002025) = 0.009855</a:t>
                </a:r>
              </a:p>
              <a:p>
                <a:pPr marL="114300" indent="0">
                  <a:buNone/>
                </a:pPr>
                <a:r>
                  <a:rPr lang="en-US" sz="1400" b="0">
                    <a:solidFill>
                      <a:schemeClr val="tx1"/>
                    </a:solidFill>
                  </a:rPr>
                  <a:t>3 types of Edges: Edges = 4(0.243)+4(0.2322)+4(0.486) = 3.8448</a:t>
                </a:r>
              </a:p>
              <a:p>
                <a:pPr marL="114300" indent="0">
                  <a:buNone/>
                </a:pPr>
                <a:r>
                  <a:rPr lang="en-US" sz="1400" b="0">
                    <a:solidFill>
                      <a:schemeClr val="tx1"/>
                    </a:solidFill>
                  </a:rPr>
                  <a:t>1 Type of Corner: Corners = 0.006</a:t>
                </a:r>
              </a:p>
              <a:p>
                <a:pPr marL="114300" indent="0">
                  <a:buNone/>
                </a:pPr>
                <a:r>
                  <a:rPr lang="en-US" sz="1400" b="0">
                    <a:solidFill>
                      <a:schemeClr val="tx1"/>
                    </a:solidFill>
                  </a:rPr>
                  <a:t>S = 0.009855+3.8448+0.006 = 3.86 m</a:t>
                </a:r>
              </a:p>
              <a:p>
                <a:pPr marL="114300" indent="0">
                  <a:buNone/>
                </a:pPr>
                <a:r>
                  <a:rPr lang="en-US" sz="1400" b="0">
                    <a:solidFill>
                      <a:schemeClr val="tx1"/>
                    </a:solidFill>
                  </a:rPr>
                  <a:t>q = 0.5(3.86)(20-0) = 38.6 W</a:t>
                </a:r>
              </a:p>
              <a:p>
                <a:pPr marL="114300" indent="0">
                  <a:buNone/>
                </a:pPr>
                <a:r>
                  <a:rPr lang="en-US" sz="1400" b="0">
                    <a:solidFill>
                      <a:schemeClr val="tx1"/>
                    </a:solidFill>
                  </a:rPr>
                  <a:t>E = 38.6(1800) = 69.48 kJ</a:t>
                </a:r>
              </a:p>
              <a:p>
                <a:pPr marL="114300" indent="0">
                  <a:buNone/>
                </a:pPr>
                <a:endParaRPr lang="en-US" sz="1400" b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US" sz="1400" b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US" sz="1400"/>
              </a:p>
              <a:p>
                <a:pPr marL="114300" indent="0">
                  <a:buNone/>
                </a:pPr>
                <a:endParaRPr lang="en-US" sz="140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8D7E8D7-C509-1C72-CBF5-9C44FB4397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61D5546-12C6-C81E-73D5-48653DAC2C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72722" y="1325105"/>
            <a:ext cx="4170348" cy="2379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2DE991-C4B3-F8FE-74C4-613A4814C690}"/>
              </a:ext>
            </a:extLst>
          </p:cNvPr>
          <p:cNvSpPr txBox="1"/>
          <p:nvPr/>
        </p:nvSpPr>
        <p:spPr>
          <a:xfrm>
            <a:off x="6213987" y="379739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 </a:t>
            </a:r>
            <a:r>
              <a:rPr lang="en-US"/>
              <a:t>9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Cooler Diagram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6C361-19D6-B007-FA67-AEA15AD046CC}"/>
              </a:ext>
            </a:extLst>
          </p:cNvPr>
          <p:cNvSpPr txBox="1"/>
          <p:nvPr/>
        </p:nvSpPr>
        <p:spPr>
          <a:xfrm>
            <a:off x="5275982" y="6440138"/>
            <a:ext cx="6154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 </a:t>
            </a:r>
            <a:r>
              <a:rPr lang="en-US"/>
              <a:t>10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100 qt Cooler </a:t>
            </a:r>
          </a:p>
        </p:txBody>
      </p:sp>
      <p:pic>
        <p:nvPicPr>
          <p:cNvPr id="12" name="Picture 11" descr="A white cooler box with a white background&#10;&#10;Description automatically generated">
            <a:extLst>
              <a:ext uri="{FF2B5EF4-FFF2-40B4-BE49-F238E27FC236}">
                <a16:creationId xmlns:a16="http://schemas.microsoft.com/office/drawing/2014/main" id="{FEDA7E06-63FF-E77F-5238-D745E9FFB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043" y="4434951"/>
            <a:ext cx="2725818" cy="2057924"/>
          </a:xfrm>
          <a:prstGeom prst="rect">
            <a:avLst/>
          </a:prstGeom>
        </p:spPr>
      </p:pic>
      <p:sp>
        <p:nvSpPr>
          <p:cNvPr id="4" name="Google Shape;225;g24c63c1dd1d_0_0">
            <a:extLst>
              <a:ext uri="{FF2B5EF4-FFF2-40B4-BE49-F238E27FC236}">
                <a16:creationId xmlns:a16="http://schemas.microsoft.com/office/drawing/2014/main" id="{DB6F82EE-F66C-4EC2-BAE2-7EA58C1008B1}"/>
              </a:ext>
            </a:extLst>
          </p:cNvPr>
          <p:cNvSpPr txBox="1"/>
          <p:nvPr/>
        </p:nvSpPr>
        <p:spPr>
          <a:xfrm>
            <a:off x="10329735" y="5854450"/>
            <a:ext cx="1862265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3366"/>
                </a:solidFill>
              </a:rPr>
              <a:t>Chris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>
                <a:solidFill>
                  <a:srgbClr val="003366"/>
                </a:solidFill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20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/>
          </p:nvPr>
        </p:nvSpPr>
        <p:spPr>
          <a:xfrm>
            <a:off x="838200" y="2341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Pressure Drop Shell and Tube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endParaRPr/>
          </a:p>
        </p:txBody>
      </p:sp>
      <p:pic>
        <p:nvPicPr>
          <p:cNvPr id="232" name="Google Shape;232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Google Shape;233;p11"/>
              <p:cNvSpPr txBox="1"/>
              <p:nvPr/>
            </p:nvSpPr>
            <p:spPr>
              <a:xfrm>
                <a:off x="1071285" y="1011417"/>
                <a:ext cx="10941600" cy="438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100"/>
                </a:pPr>
                <a:r>
                  <a:rPr lang="en-US" sz="19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Main Dependent equations [</a:t>
                </a:r>
                <a:r>
                  <a:rPr lang="en-US" sz="1900" b="1" dirty="0">
                    <a:solidFill>
                      <a:schemeClr val="dk1"/>
                    </a:solidFill>
                  </a:rPr>
                  <a:t>4</a:t>
                </a:r>
                <a:r>
                  <a:rPr lang="en-US" sz="19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r>
                  <a:rPr lang="en-US" sz="1900" b="1" dirty="0">
                    <a:solidFill>
                      <a:schemeClr val="dk1"/>
                    </a:solidFill>
                  </a:rPr>
                  <a:t> 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1900" b="1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1900" b="1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19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		</a:t>
                </a:r>
              </a:p>
              <a:p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r>
                  <a:rPr lang="en-US" sz="1500" dirty="0">
                    <a:solidFill>
                      <a:schemeClr val="dk1"/>
                    </a:solidFill>
                  </a:rPr>
                  <a:t> 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r>
                  <a:rPr lang="en-US" sz="1500" dirty="0">
                    <a:solidFill>
                      <a:schemeClr val="dk1"/>
                    </a:solidFill>
                  </a:rPr>
                  <a:t> 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500" dirty="0">
                    <a:solidFill>
                      <a:schemeClr val="dk1"/>
                    </a:solidFill>
                  </a:rPr>
                  <a:t>    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pressure</a:t>
                </a:r>
                <a:r>
                  <a:rPr lang="en-US" sz="1500" dirty="0">
                    <a:solidFill>
                      <a:schemeClr val="dk1"/>
                    </a:solidFill>
                  </a:rPr>
                  <a:t>                                 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⍴ </a:t>
                </a:r>
                <a:r>
                  <a:rPr lang="en-US" sz="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 	density</a:t>
                </a:r>
                <a:r>
                  <a:rPr lang="en-US" sz="1500" dirty="0"/>
                  <a:t> </a:t>
                </a:r>
                <a:r>
                  <a:rPr lang="en-US" sz="1500" dirty="0">
                    <a:solidFill>
                      <a:schemeClr val="dk1"/>
                    </a:solidFill>
                  </a:rPr>
                  <a:t>                 	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 = 	avg. velocity</a:t>
                </a:r>
                <a:r>
                  <a:rPr lang="en-US" sz="1500" dirty="0">
                    <a:solidFill>
                      <a:schemeClr val="dk1"/>
                    </a:solidFill>
                  </a:rPr>
                  <a:t> </a:t>
                </a:r>
              </a:p>
              <a:p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 =</a:t>
                </a:r>
                <a:r>
                  <a:rPr lang="en-US" sz="1500" dirty="0">
                    <a:solidFill>
                      <a:schemeClr val="dk1"/>
                    </a:solidFill>
                  </a:rPr>
                  <a:t> 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500" dirty="0">
                    <a:solidFill>
                      <a:schemeClr val="dk1"/>
                    </a:solidFill>
                  </a:rPr>
                  <a:t>    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pipe length</a:t>
                </a:r>
                <a:r>
                  <a:rPr lang="en-US" sz="1500" dirty="0">
                    <a:solidFill>
                      <a:schemeClr val="dk1"/>
                    </a:solidFill>
                  </a:rPr>
                  <a:t>                             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</a:t>
                </a:r>
                <a:r>
                  <a:rPr lang="en-US" sz="1500" dirty="0">
                    <a:solidFill>
                      <a:schemeClr val="dk1"/>
                    </a:solidFill>
                  </a:rPr>
                  <a:t> 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 	pipe diameter</a:t>
                </a:r>
                <a:r>
                  <a:rPr lang="en-US" sz="1500" dirty="0">
                    <a:solidFill>
                      <a:schemeClr val="dk1"/>
                    </a:solidFill>
                  </a:rPr>
                  <a:t>        	ƒ = 	friction factor (from Colebrook Eqn.) </a:t>
                </a:r>
                <a:endParaRPr lang="en-US" sz="15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</a:endParaRPr>
              </a:p>
              <a:p>
                <a:endParaRPr lang="en-US" sz="1500" dirty="0">
                  <a:solidFill>
                    <a:schemeClr val="dk1"/>
                  </a:solidFill>
                </a:endParaRPr>
              </a:p>
              <a:p>
                <a:r>
                  <a:rPr lang="en-US" sz="1500" dirty="0">
                    <a:solidFill>
                      <a:schemeClr val="dk1"/>
                    </a:solidFill>
                  </a:rPr>
                  <a:t>Q = 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500" dirty="0">
                    <a:solidFill>
                      <a:schemeClr val="dk1"/>
                    </a:solidFill>
                  </a:rPr>
                  <a:t>    4 </a:t>
                </a:r>
                <a:r>
                  <a:rPr lang="en-US" sz="1500" dirty="0" err="1">
                    <a:solidFill>
                      <a:schemeClr val="dk1"/>
                    </a:solidFill>
                  </a:rPr>
                  <a:t>gpm</a:t>
                </a:r>
                <a:r>
                  <a:rPr lang="en-US" sz="1500" dirty="0">
                    <a:solidFill>
                      <a:schemeClr val="dk1"/>
                    </a:solidFill>
                  </a:rPr>
                  <a:t>		      D =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	</a:t>
                </a:r>
                <a:r>
                  <a:rPr lang="en-US" sz="1500" dirty="0">
                    <a:solidFill>
                      <a:schemeClr val="dk1"/>
                    </a:solidFill>
                  </a:rPr>
                  <a:t>.375 in	      </a:t>
                </a:r>
              </a:p>
              <a:p>
                <a:r>
                  <a:rPr lang="en-US" sz="1500" dirty="0">
                    <a:solidFill>
                      <a:schemeClr val="dk1"/>
                    </a:solidFill>
                  </a:rPr>
                  <a:t>L </a:t>
                </a:r>
                <a:r>
                  <a:rPr lang="en-US" sz="1100" dirty="0">
                    <a:solidFill>
                      <a:schemeClr val="dk1"/>
                    </a:solidFill>
                  </a:rPr>
                  <a:t> </a:t>
                </a:r>
                <a:r>
                  <a:rPr lang="en-US" sz="1500" dirty="0">
                    <a:solidFill>
                      <a:schemeClr val="dk1"/>
                    </a:solidFill>
                  </a:rPr>
                  <a:t>= 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500" dirty="0">
                    <a:solidFill>
                      <a:schemeClr val="dk1"/>
                    </a:solidFill>
                  </a:rPr>
                  <a:t>    24 in.		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  ⍴ </a:t>
                </a:r>
                <a:r>
                  <a:rPr lang="en-US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 	1038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b="0" i="1" u="none" strike="noStrike" cap="none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lang="en-US" sz="1500" b="0" i="1" u="none" strike="noStrike" cap="none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1500" b="0" i="1" u="none" strike="noStrike" cap="none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1500" b="0" i="1" u="none" strike="noStrike" cap="none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500" b="0" i="1" u="none" strike="noStrike" cap="none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1500" dirty="0">
                  <a:solidFill>
                    <a:schemeClr val="dk1"/>
                  </a:solidFill>
                </a:endParaRPr>
              </a:p>
              <a:p>
                <a:endParaRPr lang="en-US" sz="1500" dirty="0">
                  <a:solidFill>
                    <a:schemeClr val="dk1"/>
                  </a:solidFill>
                </a:endParaRPr>
              </a:p>
              <a:p>
                <a:pPr marL="0" marR="0" lvl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Font typeface="Arial"/>
                  <a:buNone/>
                </a:pPr>
                <a:r>
                  <a:rPr lang="en-US" sz="1500" u="sng" dirty="0">
                    <a:solidFill>
                      <a:schemeClr val="dk1"/>
                    </a:solidFill>
                  </a:rPr>
                  <a:t>Tube Side (Coolant)</a:t>
                </a:r>
              </a:p>
              <a:p>
                <a:pPr>
                  <a:buClr>
                    <a:schemeClr val="dk1"/>
                  </a:buClr>
                  <a:buSzPts val="1100"/>
                </a:pPr>
                <a:r>
                  <a:rPr lang="en-US" sz="1500" dirty="0" err="1">
                    <a:solidFill>
                      <a:schemeClr val="dk1"/>
                    </a:solidFill>
                  </a:rPr>
                  <a:t>Δp</a:t>
                </a:r>
                <a:r>
                  <a:rPr lang="en-US" sz="1500" dirty="0">
                    <a:solidFill>
                      <a:schemeClr val="dk1"/>
                    </a:solidFill>
                  </a:rPr>
                  <a:t> = </a:t>
                </a:r>
                <a:r>
                  <a:rPr lang="en-US" sz="1500" b="1" dirty="0">
                    <a:solidFill>
                      <a:schemeClr val="dk1"/>
                    </a:solidFill>
                  </a:rPr>
                  <a:t>6801 Pa </a:t>
                </a:r>
                <a:r>
                  <a:rPr lang="en-US" sz="1500" dirty="0">
                    <a:solidFill>
                      <a:schemeClr val="dk1"/>
                    </a:solidFill>
                  </a:rPr>
                  <a:t>or</a:t>
                </a:r>
                <a:r>
                  <a:rPr lang="en-US" sz="1500" b="1" dirty="0">
                    <a:solidFill>
                      <a:schemeClr val="dk1"/>
                    </a:solidFill>
                  </a:rPr>
                  <a:t> .9864 psi</a:t>
                </a:r>
                <a:endParaRPr lang="en-US" sz="15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15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500" u="sng" dirty="0">
                    <a:solidFill>
                      <a:schemeClr val="dk1"/>
                    </a:solidFill>
                  </a:rPr>
                  <a:t>Shell Side (Ice Water</a:t>
                </a:r>
              </a:p>
              <a:p>
                <a:pPr marL="457200" lvl="0" indent="-3175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Char char="-"/>
                </a:pPr>
                <a:r>
                  <a:rPr lang="en-US" sz="1600" dirty="0">
                    <a:solidFill>
                      <a:schemeClr val="dk1"/>
                    </a:solidFill>
                  </a:rPr>
                  <a:t>More complicated to calculate, likely less than tube side due to lower velocity</a:t>
                </a: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Char char="-"/>
                </a:pPr>
                <a:r>
                  <a:rPr lang="en-US" sz="1600" dirty="0">
                    <a:solidFill>
                      <a:schemeClr val="dk1"/>
                    </a:solidFill>
                  </a:rPr>
                  <a:t>Will be verified using ANSYS Fluent</a:t>
                </a:r>
              </a:p>
              <a:p>
                <a:pPr marL="32004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US" sz="15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The pump is rated to provide </a:t>
                </a:r>
                <a:r>
                  <a:rPr lang="en-US" sz="15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45 psi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at the selected flow rate</a:t>
                </a:r>
                <a:r>
                  <a:rPr lang="en-US" sz="1500" dirty="0">
                    <a:solidFill>
                      <a:schemeClr val="dk1"/>
                    </a:solidFill>
                  </a:rPr>
                  <a:t>,</a:t>
                </a:r>
                <a:r>
                  <a:rPr lang="en-US" sz="15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so the pump is suitable for our design in terms of pressure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lang="en-US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33" name="Google Shape;233;p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85" y="1011417"/>
                <a:ext cx="10941600" cy="4382400"/>
              </a:xfrm>
              <a:prstGeom prst="rect">
                <a:avLst/>
              </a:prstGeom>
              <a:blipFill>
                <a:blip r:embed="rId4"/>
                <a:stretch>
                  <a:fillRect l="-557" b="-151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4" name="Google Shape;234;p11"/>
          <p:cNvSpPr txBox="1"/>
          <p:nvPr/>
        </p:nvSpPr>
        <p:spPr>
          <a:xfrm>
            <a:off x="10338297" y="5854450"/>
            <a:ext cx="1853703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Lorenz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>
                <a:solidFill>
                  <a:srgbClr val="003366"/>
                </a:solidFill>
              </a:rPr>
              <a:t>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1275" y="1483650"/>
            <a:ext cx="3784575" cy="9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AA94CC-98CC-5377-F6B7-DC9686EA0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391" y="1123831"/>
            <a:ext cx="8769801" cy="46103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1" name="Google Shape;241;g24c5cad55f2_0_13"/>
          <p:cNvSpPr txBox="1">
            <a:spLocks noGrp="1"/>
          </p:cNvSpPr>
          <p:nvPr>
            <p:ph type="title"/>
          </p:nvPr>
        </p:nvSpPr>
        <p:spPr>
          <a:xfrm>
            <a:off x="587392" y="0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 dirty="0"/>
              <a:t>Failure Mode Analysis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242" name="Google Shape;242;g24c5cad55f2_0_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4c5cad55f2_0_13"/>
          <p:cNvSpPr txBox="1"/>
          <p:nvPr/>
        </p:nvSpPr>
        <p:spPr>
          <a:xfrm>
            <a:off x="10338297" y="5854450"/>
            <a:ext cx="1853703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Chris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>
                <a:solidFill>
                  <a:srgbClr val="003366"/>
                </a:solidFill>
              </a:rPr>
              <a:t>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24c5cad55f2_0_13"/>
          <p:cNvSpPr txBox="1"/>
          <p:nvPr/>
        </p:nvSpPr>
        <p:spPr>
          <a:xfrm>
            <a:off x="1879391" y="694835"/>
            <a:ext cx="8769801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Table 1. FMEA</a:t>
            </a:r>
            <a:endParaRPr sz="18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4c5cad55f2_0_13"/>
          <p:cNvSpPr txBox="1">
            <a:spLocks noGrp="1"/>
          </p:cNvSpPr>
          <p:nvPr>
            <p:ph type="title"/>
          </p:nvPr>
        </p:nvSpPr>
        <p:spPr>
          <a:xfrm>
            <a:off x="587392" y="0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 dirty="0"/>
              <a:t>Testing Procedure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242" name="Google Shape;242;g24c5cad55f2_0_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4c5cad55f2_0_13"/>
          <p:cNvSpPr txBox="1"/>
          <p:nvPr/>
        </p:nvSpPr>
        <p:spPr>
          <a:xfrm>
            <a:off x="10338297" y="5854450"/>
            <a:ext cx="1853703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Dennis </a:t>
            </a:r>
            <a:r>
              <a:rPr lang="en-US" sz="1600" dirty="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 dirty="0">
                <a:solidFill>
                  <a:srgbClr val="003366"/>
                </a:solidFill>
              </a:rPr>
              <a:t>16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33;p11">
            <a:extLst>
              <a:ext uri="{FF2B5EF4-FFF2-40B4-BE49-F238E27FC236}">
                <a16:creationId xmlns:a16="http://schemas.microsoft.com/office/drawing/2014/main" id="{4A9DF054-DC65-66C7-9DB4-87594C26096F}"/>
              </a:ext>
            </a:extLst>
          </p:cNvPr>
          <p:cNvSpPr txBox="1"/>
          <p:nvPr/>
        </p:nvSpPr>
        <p:spPr>
          <a:xfrm>
            <a:off x="1071285" y="1011417"/>
            <a:ext cx="10941600" cy="4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Validating Heat Transfer and Line Loss Analysis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 sz="1600" dirty="0">
                <a:solidFill>
                  <a:schemeClr val="dk1"/>
                </a:solidFill>
              </a:rPr>
              <a:t>Operate system over 30 minutes with required amount of ice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endParaRPr lang="en-US" sz="16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 sz="1600" dirty="0">
                <a:solidFill>
                  <a:schemeClr val="dk1"/>
                </a:solidFill>
              </a:rPr>
              <a:t>Flow sensors will measure the flow rates of each liquid loop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endParaRPr lang="en-US" sz="16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 sz="1600" dirty="0">
                <a:solidFill>
                  <a:schemeClr val="dk1"/>
                </a:solidFill>
              </a:rPr>
              <a:t>Thermocouples will measure inlet and outlet temperatures of the shell, tube, and radiator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endParaRPr lang="en-US" sz="16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 sz="1600" dirty="0">
                <a:solidFill>
                  <a:schemeClr val="dk1"/>
                </a:solidFill>
              </a:rPr>
              <a:t>Pressure transducers will take pressure readings at heat exchanger and radiator outlets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endParaRPr lang="en-US" sz="16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 sz="1600" dirty="0">
                <a:solidFill>
                  <a:schemeClr val="dk1"/>
                </a:solidFill>
              </a:rPr>
              <a:t>Thermocouples and pressure transducers will output signals to Arduino for display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endParaRPr lang="en-US" sz="16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 sz="1600" dirty="0">
                <a:solidFill>
                  <a:schemeClr val="dk1"/>
                </a:solidFill>
              </a:rPr>
              <a:t>Data will be compared with models to verify analysis accuracy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34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c63c1dd1d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Budget</a:t>
            </a:r>
            <a:endParaRPr/>
          </a:p>
        </p:txBody>
      </p:sp>
      <p:graphicFrame>
        <p:nvGraphicFramePr>
          <p:cNvPr id="265" name="Google Shape;265;g24c63c1dd1d_0_6"/>
          <p:cNvGraphicFramePr/>
          <p:nvPr>
            <p:extLst>
              <p:ext uri="{D42A27DB-BD31-4B8C-83A1-F6EECF244321}">
                <p14:modId xmlns:p14="http://schemas.microsoft.com/office/powerpoint/2010/main" val="4211424452"/>
              </p:ext>
            </p:extLst>
          </p:nvPr>
        </p:nvGraphicFramePr>
        <p:xfrm>
          <a:off x="6129490" y="1476323"/>
          <a:ext cx="4105650" cy="4967880"/>
        </p:xfrm>
        <a:graphic>
          <a:graphicData uri="http://schemas.openxmlformats.org/drawingml/2006/table">
            <a:tbl>
              <a:tblPr>
                <a:noFill/>
                <a:tableStyleId>{702C7D5B-2BFB-4FA0-B6EC-E0A63670A5B2}</a:tableStyleId>
              </a:tblPr>
              <a:tblGrid>
                <a:gridCol w="179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Part Name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Qty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Unit Cost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Cost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Igloo Cooler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$98.99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$98.99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Radiator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$22.99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$22.99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Copper Tubing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$28.93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$28.93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Pump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$68.99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$137.98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$22.56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$45.12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Acrylic Tube Shell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$51.99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$51.99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Plastic Tubing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$11.49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$11.49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74872925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Fan Power Supply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$15.95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$15.95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Pump Power Supply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$14.91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$14.91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$1.79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$44.75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Total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$473.10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6" name="Google Shape;266;g24c63c1dd1d_0_6"/>
          <p:cNvSpPr txBox="1"/>
          <p:nvPr/>
        </p:nvSpPr>
        <p:spPr>
          <a:xfrm>
            <a:off x="943224" y="1530025"/>
            <a:ext cx="5152775" cy="469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Project Funding						</a:t>
            </a:r>
            <a:endParaRPr sz="1800" b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  $5,000 provided by Boeing					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  $1,000 provided by VA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Project Expenditures						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  $152 Testing Equipment (Thermocouples, Arduino, etc.)					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  $143.97 Backup/Replacement Parts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Total Income: 	  </a:t>
            </a:r>
            <a:r>
              <a:rPr lang="en-US">
                <a:solidFill>
                  <a:schemeClr val="accent6"/>
                </a:solidFill>
              </a:rPr>
              <a:t>$	6,000.00						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Known Expenses: </a:t>
            </a:r>
            <a:r>
              <a:rPr lang="en-US">
                <a:solidFill>
                  <a:srgbClr val="FF0000"/>
                </a:solidFill>
              </a:rPr>
              <a:t>$	   769.07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_______________________________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Available Capital:  </a:t>
            </a:r>
            <a:r>
              <a:rPr lang="en-US">
                <a:solidFill>
                  <a:schemeClr val="accent6"/>
                </a:solidFill>
              </a:rPr>
              <a:t>$	5,230.93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7" name="Google Shape;267;g24c63c1dd1d_0_6"/>
          <p:cNvSpPr txBox="1"/>
          <p:nvPr/>
        </p:nvSpPr>
        <p:spPr>
          <a:xfrm>
            <a:off x="6129490" y="950391"/>
            <a:ext cx="4105650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Table 3. Tentative Bill of Materials</a:t>
            </a:r>
            <a:endParaRPr sz="1800" b="1"/>
          </a:p>
        </p:txBody>
      </p:sp>
      <p:sp>
        <p:nvSpPr>
          <p:cNvPr id="268" name="Google Shape;268;g24c63c1dd1d_0_6"/>
          <p:cNvSpPr txBox="1"/>
          <p:nvPr/>
        </p:nvSpPr>
        <p:spPr>
          <a:xfrm>
            <a:off x="10389668" y="5854450"/>
            <a:ext cx="1802332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Lorenz </a:t>
            </a:r>
            <a:r>
              <a:rPr lang="en-US" sz="1600" dirty="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 dirty="0">
                <a:solidFill>
                  <a:srgbClr val="003366"/>
                </a:solidFill>
              </a:rPr>
              <a:t>17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4;g24c63c1dd1d_0_6">
            <a:extLst>
              <a:ext uri="{FF2B5EF4-FFF2-40B4-BE49-F238E27FC236}">
                <a16:creationId xmlns:a16="http://schemas.microsoft.com/office/drawing/2014/main" id="{A259DB11-BB68-852F-CC1A-C317B4051D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611" y="-21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Schedule</a:t>
            </a:r>
          </a:p>
        </p:txBody>
      </p:sp>
      <p:sp>
        <p:nvSpPr>
          <p:cNvPr id="274" name="Google Shape;274;g7aa1ff615e3910b5_10"/>
          <p:cNvSpPr txBox="1"/>
          <p:nvPr/>
        </p:nvSpPr>
        <p:spPr>
          <a:xfrm>
            <a:off x="10338297" y="5854450"/>
            <a:ext cx="1853703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003366"/>
                </a:solidFill>
              </a:rPr>
              <a:t>Dennis</a:t>
            </a:r>
            <a:r>
              <a:rPr lang="en-US" sz="16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11/7 </a:t>
            </a:r>
            <a:r>
              <a:rPr lang="en-US" sz="16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 dirty="0">
                <a:solidFill>
                  <a:srgbClr val="003366"/>
                </a:solidFill>
              </a:rPr>
              <a:t>18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g7aa1ff615e3910b5_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3F7270-A024-6E61-3AC9-2085AF3E64F5}"/>
              </a:ext>
            </a:extLst>
          </p:cNvPr>
          <p:cNvSpPr txBox="1"/>
          <p:nvPr/>
        </p:nvSpPr>
        <p:spPr>
          <a:xfrm>
            <a:off x="3837580" y="980424"/>
            <a:ext cx="386966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 4. Gantt Chart - ME476C</a:t>
            </a:r>
            <a:endParaRPr lang="fr-FR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90FED1-6C32-5ACC-7382-F5D4992AC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056" y="1332913"/>
            <a:ext cx="4454708" cy="49557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578175" y="109650"/>
            <a:ext cx="85194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/>
              <a:t>Project Description </a:t>
            </a:r>
            <a:endParaRPr/>
          </a:p>
        </p:txBody>
      </p:sp>
      <p:pic>
        <p:nvPicPr>
          <p:cNvPr id="99" name="Google Shape;99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578175" y="524838"/>
            <a:ext cx="10197300" cy="5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Description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project's primary objective is the design and creation of a liquid-to-liquid heat exchanger, with a strong emphasis on optimizing heat transfer efficiency. This advanced heat exchanger will be seamlessly integrated into a demonstrator, which serves as a practical representation of a helicopter cockpit, showcasing its ability to operate with a distinct refrigerant.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Sponsor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project is sponsored by Boeing, a leading aerospace company. The significance of this project lies in its potential to revolutionize heat exchange technology within aviation, aligning with Boeing's commitment to innovation and efficiency in aircraft systems. 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Importance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benefit: 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Boeing is committed to transitioning from R-134a to R-1234yf, a more environmentally conscious refrigerant choice.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noteworthy environmental benefit lies in R-1234yf, which has an environmental impact over 1,000 times lower in terms of climate change compared to R-134a. This transition represents a meaningful step toward sustainability.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-     Safety: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It's important to note that R-1234yf, while environmentally friendly, possesses flammability risks.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heat exchanger's vital role is to safeguard the cockpit from potential fires, ensuring the highest level of safety for both aircraft systems and personnel.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-     Innovation: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serves as a testament to Boeing's unwavering dedication to innovation, a core principle driving their constant pursuit of advancements that enhance aircraft performance and sustainability.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development of a more efficient and secure heat exchanger aligns perfectly with Boeing's commitment to pioneering aviation technology.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0449600" y="5848313"/>
            <a:ext cx="17424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3366"/>
                </a:solidFill>
              </a:rPr>
              <a:t>Uriah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600">
                <a:solidFill>
                  <a:srgbClr val="003366"/>
                </a:solidFill>
              </a:rPr>
              <a:t>7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>
                <a:solidFill>
                  <a:srgbClr val="003366"/>
                </a:solidFill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EA0DF33-D0CC-6090-1D53-45651B0BD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"/>
          <a:stretch/>
        </p:blipFill>
        <p:spPr>
          <a:xfrm>
            <a:off x="6327145" y="1336223"/>
            <a:ext cx="3942079" cy="3072243"/>
          </a:xfrm>
          <a:prstGeom prst="rect">
            <a:avLst/>
          </a:prstGeom>
        </p:spPr>
      </p:pic>
      <p:sp>
        <p:nvSpPr>
          <p:cNvPr id="3" name="Google Shape;264;g24c63c1dd1d_0_6">
            <a:extLst>
              <a:ext uri="{FF2B5EF4-FFF2-40B4-BE49-F238E27FC236}">
                <a16:creationId xmlns:a16="http://schemas.microsoft.com/office/drawing/2014/main" id="{A259DB11-BB68-852F-CC1A-C317B4051D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611" y="-21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Schedule</a:t>
            </a:r>
          </a:p>
        </p:txBody>
      </p:sp>
      <p:sp>
        <p:nvSpPr>
          <p:cNvPr id="274" name="Google Shape;274;g7aa1ff615e3910b5_10"/>
          <p:cNvSpPr txBox="1"/>
          <p:nvPr/>
        </p:nvSpPr>
        <p:spPr>
          <a:xfrm>
            <a:off x="10355421" y="5854450"/>
            <a:ext cx="1836579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003366"/>
                </a:solidFill>
              </a:rPr>
              <a:t>Lorenz</a:t>
            </a:r>
            <a:r>
              <a:rPr lang="en-US" sz="16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11/7 </a:t>
            </a:r>
            <a:r>
              <a:rPr lang="en-US" sz="1600" b="0" i="0" u="none" strike="noStrike" cap="none" dirty="0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 dirty="0">
                <a:solidFill>
                  <a:srgbClr val="003366"/>
                </a:solidFill>
              </a:rPr>
              <a:t>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g7aa1ff615e3910b5_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D0C7D-5E03-8388-FB5F-AE55C734D3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8" r="906" b="662"/>
          <a:stretch/>
        </p:blipFill>
        <p:spPr>
          <a:xfrm>
            <a:off x="754841" y="1325483"/>
            <a:ext cx="3869661" cy="4883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3F7270-A024-6E61-3AC9-2085AF3E64F5}"/>
              </a:ext>
            </a:extLst>
          </p:cNvPr>
          <p:cNvSpPr txBox="1"/>
          <p:nvPr/>
        </p:nvSpPr>
        <p:spPr>
          <a:xfrm>
            <a:off x="754841" y="977912"/>
            <a:ext cx="386966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 5. Gantt Chart - ME486C</a:t>
            </a:r>
            <a:endParaRPr lang="fr-FR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256C6-496B-7B0C-98D8-AF47833C86FD}"/>
              </a:ext>
            </a:extLst>
          </p:cNvPr>
          <p:cNvSpPr txBox="1"/>
          <p:nvPr/>
        </p:nvSpPr>
        <p:spPr>
          <a:xfrm>
            <a:off x="6327145" y="977912"/>
            <a:ext cx="386966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 5. (</a:t>
            </a:r>
            <a:r>
              <a:rPr lang="fr-FR" sz="1400" b="1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</a:t>
            </a: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r>
              <a:rPr lang="fr-FR" b="1"/>
              <a:t> </a:t>
            </a: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Gantt Chart - ME486C</a:t>
            </a:r>
            <a:endParaRPr lang="fr-FR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98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1"/>
          <p:cNvSpPr txBox="1">
            <a:spLocks noGrp="1"/>
          </p:cNvSpPr>
          <p:nvPr>
            <p:ph type="title"/>
          </p:nvPr>
        </p:nvSpPr>
        <p:spPr>
          <a:xfrm>
            <a:off x="838200" y="245518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B300"/>
              </a:buClr>
              <a:buSzPts val="7500"/>
              <a:buFont typeface="Arial"/>
              <a:buNone/>
            </a:pPr>
            <a:r>
              <a:rPr lang="en-US" sz="7500">
                <a:solidFill>
                  <a:srgbClr val="F1B300"/>
                </a:solidFill>
              </a:rPr>
              <a:t>Thank You</a:t>
            </a:r>
            <a:endParaRPr/>
          </a:p>
        </p:txBody>
      </p:sp>
      <p:sp>
        <p:nvSpPr>
          <p:cNvPr id="284" name="Google Shape;284;p21"/>
          <p:cNvSpPr/>
          <p:nvPr/>
        </p:nvSpPr>
        <p:spPr>
          <a:xfrm>
            <a:off x="0" y="5918479"/>
            <a:ext cx="12192000" cy="9396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1560" y="6258875"/>
            <a:ext cx="5308878" cy="25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4c6c2629cd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92" name="Google Shape;292;g24c6c2629cd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b="0">
                <a:solidFill>
                  <a:schemeClr val="dk1"/>
                </a:solidFill>
              </a:rPr>
              <a:t>[1] T. L. BERGMAN, </a:t>
            </a:r>
            <a:r>
              <a:rPr lang="en-US" sz="1600" b="0" i="1">
                <a:solidFill>
                  <a:schemeClr val="dk1"/>
                </a:solidFill>
              </a:rPr>
              <a:t>Fundamentals of heat and mass transfer</a:t>
            </a:r>
            <a:r>
              <a:rPr lang="en-US" sz="1600" b="0">
                <a:solidFill>
                  <a:schemeClr val="dk1"/>
                </a:solidFill>
              </a:rPr>
              <a:t>, </a:t>
            </a:r>
            <a:r>
              <a:rPr lang="en-US" sz="1600" b="0" err="1">
                <a:solidFill>
                  <a:schemeClr val="dk1"/>
                </a:solidFill>
              </a:rPr>
              <a:t>S.l.</a:t>
            </a:r>
            <a:r>
              <a:rPr lang="en-US" sz="1600" b="0">
                <a:solidFill>
                  <a:schemeClr val="dk1"/>
                </a:solidFill>
              </a:rPr>
              <a:t>: WILEY, 2020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600" b="0">
                <a:solidFill>
                  <a:schemeClr val="dk1"/>
                </a:solidFill>
              </a:rPr>
              <a:t>[2] tec-science, “Final temperature of mixtures (</a:t>
            </a:r>
            <a:r>
              <a:rPr lang="en-US" sz="1600" b="0" err="1">
                <a:solidFill>
                  <a:schemeClr val="dk1"/>
                </a:solidFill>
              </a:rPr>
              <a:t>Richmann’s</a:t>
            </a:r>
            <a:r>
              <a:rPr lang="en-US" sz="1600" b="0">
                <a:solidFill>
                  <a:schemeClr val="dk1"/>
                </a:solidFill>
              </a:rPr>
              <a:t> law),” </a:t>
            </a:r>
            <a:r>
              <a:rPr lang="en-US" sz="1600" b="0" i="1">
                <a:solidFill>
                  <a:schemeClr val="dk1"/>
                </a:solidFill>
              </a:rPr>
              <a:t>tec-science</a:t>
            </a:r>
            <a:r>
              <a:rPr lang="en-US" sz="1600" b="0">
                <a:solidFill>
                  <a:schemeClr val="dk1"/>
                </a:solidFill>
              </a:rPr>
              <a:t>, Jan. 20, 2021.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600" b="0">
                <a:solidFill>
                  <a:schemeClr val="dk1"/>
                </a:solidFill>
              </a:rPr>
              <a:t>[3] R. W. Fox, </a:t>
            </a:r>
            <a:r>
              <a:rPr lang="en-US" sz="1600" b="0" i="1">
                <a:solidFill>
                  <a:schemeClr val="dk1"/>
                </a:solidFill>
              </a:rPr>
              <a:t>Fox And </a:t>
            </a:r>
            <a:r>
              <a:rPr lang="en-US" sz="1600" b="0" i="1" err="1">
                <a:solidFill>
                  <a:schemeClr val="dk1"/>
                </a:solidFill>
              </a:rPr>
              <a:t>Mcdonald’s</a:t>
            </a:r>
            <a:r>
              <a:rPr lang="en-US" sz="1600" b="0" i="1">
                <a:solidFill>
                  <a:schemeClr val="dk1"/>
                </a:solidFill>
              </a:rPr>
              <a:t> Introduction To Fluid Mechanics.</a:t>
            </a:r>
            <a:r>
              <a:rPr lang="en-US" sz="1600" b="0">
                <a:solidFill>
                  <a:schemeClr val="dk1"/>
                </a:solidFill>
              </a:rPr>
              <a:t> S.L.: John Wiley, 2020. 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000" b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3948809" y="6047461"/>
            <a:ext cx="429437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 </a:t>
            </a:r>
            <a:r>
              <a:rPr lang="en-US"/>
              <a:t>2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Ice Water Flow Diagram</a:t>
            </a:r>
          </a:p>
        </p:txBody>
      </p:sp>
      <p:sp>
        <p:nvSpPr>
          <p:cNvPr id="121" name="Google Shape;121;p4"/>
          <p:cNvSpPr txBox="1"/>
          <p:nvPr/>
        </p:nvSpPr>
        <p:spPr>
          <a:xfrm>
            <a:off x="10449600" y="5854450"/>
            <a:ext cx="17424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3366"/>
                </a:solidFill>
              </a:rPr>
              <a:t>Lorenz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2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B000D-BBB7-6E66-1770-268571D0B4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6"/>
          <a:stretch/>
        </p:blipFill>
        <p:spPr>
          <a:xfrm>
            <a:off x="3948810" y="1200601"/>
            <a:ext cx="4294375" cy="4456797"/>
          </a:xfrm>
          <a:prstGeom prst="rect">
            <a:avLst/>
          </a:prstGeom>
        </p:spPr>
      </p:pic>
      <p:sp>
        <p:nvSpPr>
          <p:cNvPr id="4" name="Google Shape;128;g24c5cad55f2_2_0">
            <a:extLst>
              <a:ext uri="{FF2B5EF4-FFF2-40B4-BE49-F238E27FC236}">
                <a16:creationId xmlns:a16="http://schemas.microsoft.com/office/drawing/2014/main" id="{9E799019-D87A-52DE-66A2-9C1E2B2DF39C}"/>
              </a:ext>
            </a:extLst>
          </p:cNvPr>
          <p:cNvSpPr txBox="1">
            <a:spLocks/>
          </p:cNvSpPr>
          <p:nvPr/>
        </p:nvSpPr>
        <p:spPr>
          <a:xfrm>
            <a:off x="546300" y="-189850"/>
            <a:ext cx="1164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None/>
              <a:defRPr sz="5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5000"/>
            </a:pPr>
            <a:r>
              <a:rPr lang="en-US"/>
              <a:t>Flow Diagrams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0;p4">
            <a:extLst>
              <a:ext uri="{FF2B5EF4-FFF2-40B4-BE49-F238E27FC236}">
                <a16:creationId xmlns:a16="http://schemas.microsoft.com/office/drawing/2014/main" id="{F5C72785-232A-70BE-225E-AC5C79D2E314}"/>
              </a:ext>
            </a:extLst>
          </p:cNvPr>
          <p:cNvSpPr txBox="1"/>
          <p:nvPr/>
        </p:nvSpPr>
        <p:spPr>
          <a:xfrm>
            <a:off x="3948809" y="6047461"/>
            <a:ext cx="429437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 </a:t>
            </a:r>
            <a:r>
              <a:rPr lang="en-US"/>
              <a:t>3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Coolant Flow Diagram</a:t>
            </a:r>
          </a:p>
        </p:txBody>
      </p:sp>
      <p:pic>
        <p:nvPicPr>
          <p:cNvPr id="127" name="Google Shape;127;g24c5cad55f2_2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4c5cad55f2_2_0"/>
          <p:cNvSpPr txBox="1">
            <a:spLocks noGrp="1"/>
          </p:cNvSpPr>
          <p:nvPr>
            <p:ph type="title"/>
          </p:nvPr>
        </p:nvSpPr>
        <p:spPr>
          <a:xfrm>
            <a:off x="546300" y="-189850"/>
            <a:ext cx="1164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5000"/>
              <a:buFont typeface="Arial"/>
              <a:buNone/>
            </a:pPr>
            <a:r>
              <a:rPr lang="en-US"/>
              <a:t>Flow Diagrams</a:t>
            </a:r>
            <a:endParaRPr/>
          </a:p>
        </p:txBody>
      </p:sp>
      <p:sp>
        <p:nvSpPr>
          <p:cNvPr id="131" name="Google Shape;131;g24c5cad55f2_2_0"/>
          <p:cNvSpPr txBox="1"/>
          <p:nvPr/>
        </p:nvSpPr>
        <p:spPr>
          <a:xfrm>
            <a:off x="10449600" y="5854450"/>
            <a:ext cx="17424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Lorenz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722B9-6E3C-CEF8-B7CA-64D0C105C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855" y="851839"/>
            <a:ext cx="4210289" cy="51543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ylinder&#10;&#10;Description automatically generated">
            <a:extLst>
              <a:ext uri="{FF2B5EF4-FFF2-40B4-BE49-F238E27FC236}">
                <a16:creationId xmlns:a16="http://schemas.microsoft.com/office/drawing/2014/main" id="{97B60530-4F54-33C9-B004-C957EE9AC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8" y="31215"/>
            <a:ext cx="11730488" cy="6792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3F0552-B021-08C6-8669-9505CCEC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55" y="31215"/>
            <a:ext cx="10515600" cy="1325563"/>
          </a:xfrm>
        </p:spPr>
        <p:txBody>
          <a:bodyPr/>
          <a:lstStyle/>
          <a:p>
            <a:r>
              <a:rPr lang="en-US"/>
              <a:t>Overview of system</a:t>
            </a:r>
          </a:p>
        </p:txBody>
      </p:sp>
      <p:sp>
        <p:nvSpPr>
          <p:cNvPr id="5" name="Google Shape;131;g24c5cad55f2_2_0">
            <a:extLst>
              <a:ext uri="{FF2B5EF4-FFF2-40B4-BE49-F238E27FC236}">
                <a16:creationId xmlns:a16="http://schemas.microsoft.com/office/drawing/2014/main" id="{6057F6E0-60C0-A788-0878-6BFB7163CE7C}"/>
              </a:ext>
            </a:extLst>
          </p:cNvPr>
          <p:cNvSpPr txBox="1"/>
          <p:nvPr/>
        </p:nvSpPr>
        <p:spPr>
          <a:xfrm>
            <a:off x="10622901" y="5933697"/>
            <a:ext cx="17424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Uriah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0;g24c5cad55f2_2_0">
            <a:extLst>
              <a:ext uri="{FF2B5EF4-FFF2-40B4-BE49-F238E27FC236}">
                <a16:creationId xmlns:a16="http://schemas.microsoft.com/office/drawing/2014/main" id="{D6B0DBFB-3082-A58C-F688-8D8CF27FAB15}"/>
              </a:ext>
            </a:extLst>
          </p:cNvPr>
          <p:cNvSpPr txBox="1"/>
          <p:nvPr/>
        </p:nvSpPr>
        <p:spPr>
          <a:xfrm>
            <a:off x="2847099" y="6254513"/>
            <a:ext cx="600121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1400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 5. </a:t>
            </a:r>
            <a:r>
              <a:rPr lang="en-US"/>
              <a:t>System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78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heat exchanger&#10;&#10;Description automatically generated">
            <a:extLst>
              <a:ext uri="{FF2B5EF4-FFF2-40B4-BE49-F238E27FC236}">
                <a16:creationId xmlns:a16="http://schemas.microsoft.com/office/drawing/2014/main" id="{00A991CC-6F7B-8758-2CAC-F08F8EBC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28" y="953692"/>
            <a:ext cx="9977918" cy="5272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CA44CB-9948-A3D5-A916-60AE54A8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54" y="0"/>
            <a:ext cx="10515600" cy="1325563"/>
          </a:xfrm>
        </p:spPr>
        <p:txBody>
          <a:bodyPr/>
          <a:lstStyle/>
          <a:p>
            <a:r>
              <a:rPr lang="en-US"/>
              <a:t>HXR Drawing with BOM</a:t>
            </a:r>
          </a:p>
        </p:txBody>
      </p:sp>
      <p:sp>
        <p:nvSpPr>
          <p:cNvPr id="3" name="Google Shape;131;g24c5cad55f2_2_0">
            <a:extLst>
              <a:ext uri="{FF2B5EF4-FFF2-40B4-BE49-F238E27FC236}">
                <a16:creationId xmlns:a16="http://schemas.microsoft.com/office/drawing/2014/main" id="{491968F0-403A-0C44-3059-278E554937D1}"/>
              </a:ext>
            </a:extLst>
          </p:cNvPr>
          <p:cNvSpPr txBox="1"/>
          <p:nvPr/>
        </p:nvSpPr>
        <p:spPr>
          <a:xfrm>
            <a:off x="10449600" y="5854450"/>
            <a:ext cx="17424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Uriah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0;g24c5cad55f2_2_0">
            <a:extLst>
              <a:ext uri="{FF2B5EF4-FFF2-40B4-BE49-F238E27FC236}">
                <a16:creationId xmlns:a16="http://schemas.microsoft.com/office/drawing/2014/main" id="{1B9E63D0-3D2F-164B-611A-87669ACF5DD7}"/>
              </a:ext>
            </a:extLst>
          </p:cNvPr>
          <p:cNvSpPr txBox="1"/>
          <p:nvPr/>
        </p:nvSpPr>
        <p:spPr>
          <a:xfrm>
            <a:off x="3232380" y="6211704"/>
            <a:ext cx="600121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1400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 5. </a:t>
            </a:r>
            <a:r>
              <a:rPr lang="en-US"/>
              <a:t>HXR Assembly Drawing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377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glass tube&#10;&#10;Description automatically generated">
            <a:extLst>
              <a:ext uri="{FF2B5EF4-FFF2-40B4-BE49-F238E27FC236}">
                <a16:creationId xmlns:a16="http://schemas.microsoft.com/office/drawing/2014/main" id="{C72F954A-E978-EB58-4DA5-E98C85063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602" y="664073"/>
            <a:ext cx="8231311" cy="5641157"/>
          </a:xfrm>
          <a:prstGeom prst="rect">
            <a:avLst/>
          </a:prstGeom>
        </p:spPr>
      </p:pic>
      <p:pic>
        <p:nvPicPr>
          <p:cNvPr id="127" name="Google Shape;127;g24c5cad55f2_2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4c5cad55f2_2_0"/>
          <p:cNvSpPr txBox="1">
            <a:spLocks noGrp="1"/>
          </p:cNvSpPr>
          <p:nvPr>
            <p:ph type="title"/>
          </p:nvPr>
        </p:nvSpPr>
        <p:spPr>
          <a:xfrm>
            <a:off x="546300" y="-189850"/>
            <a:ext cx="1164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5000"/>
              <a:buFont typeface="Arial"/>
              <a:buNone/>
            </a:pPr>
            <a:r>
              <a:rPr lang="en-US"/>
              <a:t>HXR Exploded View</a:t>
            </a:r>
            <a:endParaRPr/>
          </a:p>
        </p:txBody>
      </p:sp>
      <p:sp>
        <p:nvSpPr>
          <p:cNvPr id="130" name="Google Shape;130;g24c5cad55f2_2_0"/>
          <p:cNvSpPr txBox="1"/>
          <p:nvPr/>
        </p:nvSpPr>
        <p:spPr>
          <a:xfrm>
            <a:off x="4101452" y="5854450"/>
            <a:ext cx="398908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 4. </a:t>
            </a:r>
            <a:r>
              <a:rPr lang="en-US"/>
              <a:t>Liquid-Liquid HXR Exploded 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4c5cad55f2_2_0"/>
          <p:cNvSpPr txBox="1"/>
          <p:nvPr/>
        </p:nvSpPr>
        <p:spPr>
          <a:xfrm>
            <a:off x="10449600" y="5854450"/>
            <a:ext cx="17424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Uriah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>
                <a:solidFill>
                  <a:srgbClr val="003366"/>
                </a:solidFill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23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achine&#10;&#10;Description automatically generated">
            <a:extLst>
              <a:ext uri="{FF2B5EF4-FFF2-40B4-BE49-F238E27FC236}">
                <a16:creationId xmlns:a16="http://schemas.microsoft.com/office/drawing/2014/main" id="{C7216745-B457-771F-CDBB-A0B727425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456" y="959725"/>
            <a:ext cx="7777536" cy="4827246"/>
          </a:xfrm>
          <a:prstGeom prst="rect">
            <a:avLst/>
          </a:prstGeom>
        </p:spPr>
      </p:pic>
      <p:pic>
        <p:nvPicPr>
          <p:cNvPr id="127" name="Google Shape;127;g24c5cad55f2_2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547795" y="6466786"/>
            <a:ext cx="55587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4c5cad55f2_2_0"/>
          <p:cNvSpPr txBox="1">
            <a:spLocks noGrp="1"/>
          </p:cNvSpPr>
          <p:nvPr>
            <p:ph type="title"/>
          </p:nvPr>
        </p:nvSpPr>
        <p:spPr>
          <a:xfrm>
            <a:off x="546300" y="-189850"/>
            <a:ext cx="1164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5000"/>
            </a:pPr>
            <a:r>
              <a:rPr lang="en-US"/>
              <a:t>HXR Section View</a:t>
            </a:r>
          </a:p>
        </p:txBody>
      </p:sp>
      <p:sp>
        <p:nvSpPr>
          <p:cNvPr id="130" name="Google Shape;130;g24c5cad55f2_2_0"/>
          <p:cNvSpPr txBox="1"/>
          <p:nvPr/>
        </p:nvSpPr>
        <p:spPr>
          <a:xfrm>
            <a:off x="3403616" y="5526760"/>
            <a:ext cx="600121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 5. </a:t>
            </a:r>
            <a:r>
              <a:rPr lang="en-US"/>
              <a:t>Liquid-Liquid HXR Section 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4c5cad55f2_2_0"/>
          <p:cNvSpPr txBox="1"/>
          <p:nvPr/>
        </p:nvSpPr>
        <p:spPr>
          <a:xfrm>
            <a:off x="10449600" y="5854450"/>
            <a:ext cx="17424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3366"/>
                </a:solidFill>
              </a:rPr>
              <a:t>Uriah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>
                <a:solidFill>
                  <a:srgbClr val="003366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436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print of a machine&#10;&#10;Description automatically generated">
            <a:extLst>
              <a:ext uri="{FF2B5EF4-FFF2-40B4-BE49-F238E27FC236}">
                <a16:creationId xmlns:a16="http://schemas.microsoft.com/office/drawing/2014/main" id="{3F092625-0E0B-0FD5-9BCD-3FB5DD678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002" y="795569"/>
            <a:ext cx="7449926" cy="5756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C8DD7D-926A-172F-A09B-B22E9EE9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20" y="39777"/>
            <a:ext cx="10515600" cy="1325563"/>
          </a:xfrm>
        </p:spPr>
        <p:txBody>
          <a:bodyPr/>
          <a:lstStyle/>
          <a:p>
            <a:r>
              <a:rPr lang="en-US"/>
              <a:t>Baffle </a:t>
            </a:r>
          </a:p>
        </p:txBody>
      </p:sp>
      <p:sp>
        <p:nvSpPr>
          <p:cNvPr id="4" name="Google Shape;131;g24c5cad55f2_2_0">
            <a:extLst>
              <a:ext uri="{FF2B5EF4-FFF2-40B4-BE49-F238E27FC236}">
                <a16:creationId xmlns:a16="http://schemas.microsoft.com/office/drawing/2014/main" id="{70BE756C-F931-42AC-D305-1379B5351096}"/>
              </a:ext>
            </a:extLst>
          </p:cNvPr>
          <p:cNvSpPr txBox="1"/>
          <p:nvPr/>
        </p:nvSpPr>
        <p:spPr>
          <a:xfrm>
            <a:off x="10449600" y="5854450"/>
            <a:ext cx="17424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Uriah </a:t>
            </a:r>
            <a:r>
              <a:rPr lang="en-US" sz="1600">
                <a:solidFill>
                  <a:srgbClr val="003366"/>
                </a:solidFill>
              </a:rPr>
              <a:t>11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/7 </a:t>
            </a:r>
            <a:r>
              <a:rPr lang="en-US" sz="1600" b="0" i="0" u="none" strike="noStrike" cap="none" err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BoeingHX</a:t>
            </a:r>
            <a:r>
              <a:rPr lang="en-US" sz="16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F23toSp2405, </a:t>
            </a:r>
            <a:r>
              <a:rPr lang="en-US" sz="1600">
                <a:solidFill>
                  <a:srgbClr val="003366"/>
                </a:solidFill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30;g24c5cad55f2_2_0">
            <a:extLst>
              <a:ext uri="{FF2B5EF4-FFF2-40B4-BE49-F238E27FC236}">
                <a16:creationId xmlns:a16="http://schemas.microsoft.com/office/drawing/2014/main" id="{2105C453-4EC0-C6B9-6323-E440914909B8}"/>
              </a:ext>
            </a:extLst>
          </p:cNvPr>
          <p:cNvSpPr txBox="1"/>
          <p:nvPr/>
        </p:nvSpPr>
        <p:spPr>
          <a:xfrm>
            <a:off x="3095391" y="6511367"/>
            <a:ext cx="600121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1400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 5. </a:t>
            </a:r>
            <a:r>
              <a:rPr lang="en-US"/>
              <a:t>Baffle Drawing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71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9396645F46748A81322C12F250A4A" ma:contentTypeVersion="4" ma:contentTypeDescription="Create a new document." ma:contentTypeScope="" ma:versionID="031a4d9f14cb2464c9dece0b93f9bc8b">
  <xsd:schema xmlns:xsd="http://www.w3.org/2001/XMLSchema" xmlns:xs="http://www.w3.org/2001/XMLSchema" xmlns:p="http://schemas.microsoft.com/office/2006/metadata/properties" xmlns:ns2="582fa5d2-bece-4aea-9f77-927244515e54" targetNamespace="http://schemas.microsoft.com/office/2006/metadata/properties" ma:root="true" ma:fieldsID="edd41532aebb768eae09b5d4c27a3f45" ns2:_="">
    <xsd:import namespace="582fa5d2-bece-4aea-9f77-927244515e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5d2-bece-4aea-9f77-927244515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2101EA-B71F-4FBB-9B30-160C0086FAF9}"/>
</file>

<file path=customXml/itemProps2.xml><?xml version="1.0" encoding="utf-8"?>
<ds:datastoreItem xmlns:ds="http://schemas.openxmlformats.org/officeDocument/2006/customXml" ds:itemID="{7A0EC458-D27D-4817-84C6-8C182B8368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3C5839-A97F-4B20-B8EC-E3819A304467}">
  <ds:schemaRefs>
    <ds:schemaRef ds:uri="http://schemas.microsoft.com/office/2006/documentManagement/types"/>
    <ds:schemaRef ds:uri="582fa5d2-bece-4aea-9f77-927244515e54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1587</Words>
  <Application>Microsoft Office PowerPoint</Application>
  <PresentationFormat>Widescreen</PresentationFormat>
  <Paragraphs>250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Heat Exchanger</vt:lpstr>
      <vt:lpstr>Project Description </vt:lpstr>
      <vt:lpstr>PowerPoint Presentation</vt:lpstr>
      <vt:lpstr>Flow Diagrams</vt:lpstr>
      <vt:lpstr>Overview of system</vt:lpstr>
      <vt:lpstr>HXR Drawing with BOM</vt:lpstr>
      <vt:lpstr>HXR Exploded View</vt:lpstr>
      <vt:lpstr>HXR Section View</vt:lpstr>
      <vt:lpstr>Baffle </vt:lpstr>
      <vt:lpstr>Left side coolant cap</vt:lpstr>
      <vt:lpstr>Updated Heat Exchange QFD</vt:lpstr>
      <vt:lpstr>Updated Heat Transfer</vt:lpstr>
      <vt:lpstr>Ice Amount Including Sensible Heat</vt:lpstr>
      <vt:lpstr>Cooler Heat Transfer With Shape Factors</vt:lpstr>
      <vt:lpstr>Pressure Drop Shell and Tube </vt:lpstr>
      <vt:lpstr>Failure Mode Analysis </vt:lpstr>
      <vt:lpstr>Testing Procedure </vt:lpstr>
      <vt:lpstr>Budget</vt:lpstr>
      <vt:lpstr>Schedule</vt:lpstr>
      <vt:lpstr>Schedule</vt:lpstr>
      <vt:lpstr>Thank You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Exchanger</dc:title>
  <dc:creator>Katie Anne Bell</dc:creator>
  <cp:lastModifiedBy>Lorenz F Vios</cp:lastModifiedBy>
  <cp:revision>2</cp:revision>
  <dcterms:created xsi:type="dcterms:W3CDTF">2019-12-30T16:43:17Z</dcterms:created>
  <dcterms:modified xsi:type="dcterms:W3CDTF">2023-11-12T17:04:10Z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0x0101008AD9396645F46748A81322C12F250A4A</vt:lpwstr>
  </property>
  <property fmtid="{D5CDD505-2E9C-101B-9397-08002B2CF9AE}" pid="3" name="MediaServiceImageTags">
    <vt:lpwstr/>
  </property>
</Properties>
</file>